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6"/>
  </p:notesMasterIdLst>
  <p:handoutMasterIdLst>
    <p:handoutMasterId r:id="rId17"/>
  </p:handoutMasterIdLst>
  <p:sldIdLst>
    <p:sldId id="262" r:id="rId6"/>
    <p:sldId id="263" r:id="rId7"/>
    <p:sldId id="264" r:id="rId8"/>
    <p:sldId id="265" r:id="rId9"/>
    <p:sldId id="266" r:id="rId10"/>
    <p:sldId id="267" r:id="rId11"/>
    <p:sldId id="256" r:id="rId12"/>
    <p:sldId id="257" r:id="rId13"/>
    <p:sldId id="269" r:id="rId14"/>
    <p:sldId id="268" r:id="rId15"/>
  </p:sldIdLst>
  <p:sldSz cx="9144000" cy="6858000" type="screen4x3"/>
  <p:notesSz cx="7010400" cy="9296400"/>
  <p:embeddedFontLst>
    <p:embeddedFont>
      <p:font typeface="Calibri" panose="020F0502020204030204" pitchFamily="34" charset="0"/>
      <p:regular r:id="rId18"/>
      <p:bold r:id="rId19"/>
      <p:italic r:id="rId20"/>
      <p:boldItalic r:id="rId21"/>
    </p:embeddedFont>
    <p:embeddedFont>
      <p:font typeface="Century" panose="02040604050505020304" pitchFamily="18" charset="0"/>
      <p:regular r:id="rId22"/>
    </p:embeddedFont>
    <p:embeddedFont>
      <p:font typeface="Dotum" panose="020B0600000101010101" pitchFamily="34" charset="-127"/>
      <p:regular r:id="rId23"/>
    </p:embeddedFont>
    <p:embeddedFont>
      <p:font typeface="Georgia" panose="02040502050405020303" pitchFamily="18"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CmmkQ/YpMQJ1H1Kv2XVk2euCU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11A0A4-6634-42E5-8A18-2C2113F71E17}">
  <a:tblStyle styleId="{8E11A0A4-6634-42E5-8A18-2C2113F71E1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EAA28CD-8BD1-4C0F-A906-0782C2660AEC}" styleName="Table_1">
    <a:wholeTbl>
      <a:tcTxStyle b="off" i="off">
        <a:font>
          <a:latin typeface="Calibri"/>
          <a:ea typeface="Calibri"/>
          <a:cs typeface="Calibri"/>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A8A8A8"/>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A8A8A8"/>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A8A8A8"/>
          </a:solidFill>
        </a:fill>
      </a:tcStyle>
    </a:lastRow>
    <a:seCell>
      <a:tcTxStyle b="off" i="off"/>
      <a:tcStyle>
        <a:tcBdr>
          <a:left>
            <a:ln w="9525" cap="flat" cmpd="sng">
              <a:solidFill>
                <a:srgbClr val="000000">
                  <a:alpha val="0"/>
                </a:srgbClr>
              </a:solidFill>
              <a:prstDash val="solid"/>
              <a:round/>
              <a:headEnd type="none" w="sm" len="sm"/>
              <a:tailEnd type="none" w="sm" len="sm"/>
            </a:ln>
          </a:left>
        </a:tcBdr>
      </a:tcStyle>
    </a:seCell>
    <a:swCell>
      <a:tcTxStyle b="off" i="off"/>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b="off" i="off"/>
      <a:tcStyle>
        <a:tcBdr>
          <a:left>
            <a:ln w="9525" cap="flat" cmpd="sng">
              <a:solidFill>
                <a:srgbClr val="000000">
                  <a:alpha val="0"/>
                </a:srgbClr>
              </a:solidFill>
              <a:prstDash val="solid"/>
              <a:round/>
              <a:headEnd type="none" w="sm" len="sm"/>
              <a:tailEnd type="none" w="sm" len="sm"/>
            </a:ln>
          </a:left>
        </a:tcBdr>
      </a:tcStyle>
    </a:neCell>
    <a:nwCell>
      <a:tcTxStyle b="off" i="off"/>
      <a:tcStyle>
        <a:tcBdr>
          <a:right>
            <a:ln w="9525" cap="flat" cmpd="sng">
              <a:solidFill>
                <a:srgbClr val="000000">
                  <a:alpha val="0"/>
                </a:srgbClr>
              </a:solidFill>
              <a:prstDash val="solid"/>
              <a:round/>
              <a:headEnd type="none" w="sm" len="sm"/>
              <a:tailEnd type="none" w="sm" len="sm"/>
            </a:ln>
          </a:right>
        </a:tcBdr>
      </a:tcStyle>
    </a:nwCell>
  </a:tblStyle>
  <a:tblStyle styleId="{DCBE941B-836F-4D0C-BC63-B7C86E50DB35}"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2236027-712F-42D5-89E6-E034E31B882E}" styleName="Table_3">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20000"/>
            </a:schemeClr>
          </a:solidFill>
        </a:fill>
      </a:tcStyle>
    </a:band1H>
    <a:band2H>
      <a:tcTxStyle b="off" i="off"/>
      <a:tcStyle>
        <a:tcBdr/>
      </a:tcStyle>
    </a:band2H>
    <a:band1V>
      <a:tcTxStyle b="off" i="off"/>
      <a:tcStyle>
        <a:tcBdr/>
        <a:fill>
          <a:solidFill>
            <a:schemeClr val="accent3">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516"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42"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31B242-8CCB-4851-BADB-AC88584AC72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Hutchinson Elementary- Mid Year 2021-2022</a:t>
            </a:r>
          </a:p>
        </p:txBody>
      </p:sp>
      <p:sp>
        <p:nvSpPr>
          <p:cNvPr id="3" name="Date Placeholder 2">
            <a:extLst>
              <a:ext uri="{FF2B5EF4-FFF2-40B4-BE49-F238E27FC236}">
                <a16:creationId xmlns:a16="http://schemas.microsoft.com/office/drawing/2014/main" id="{6FADAAE1-C89F-45D8-A6D3-115134438D4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1111E7E-2CD1-4994-8070-5E7BA7CB442A}" type="datetimeFigureOut">
              <a:rPr lang="en-US" smtClean="0"/>
              <a:t>1/24/2022</a:t>
            </a:fld>
            <a:endParaRPr lang="en-US"/>
          </a:p>
        </p:txBody>
      </p:sp>
      <p:sp>
        <p:nvSpPr>
          <p:cNvPr id="4" name="Footer Placeholder 3">
            <a:extLst>
              <a:ext uri="{FF2B5EF4-FFF2-40B4-BE49-F238E27FC236}">
                <a16:creationId xmlns:a16="http://schemas.microsoft.com/office/drawing/2014/main" id="{5AD2C6C5-4FA1-4919-866F-ACD74F492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34743F-181A-411B-90C2-80B5C2BBBB8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60E1FB3-FD38-4286-AC67-7AC07480FA82}" type="slidenum">
              <a:rPr lang="en-US" smtClean="0"/>
              <a:t>‹#›</a:t>
            </a:fld>
            <a:endParaRPr lang="en-US"/>
          </a:p>
        </p:txBody>
      </p:sp>
    </p:spTree>
    <p:extLst>
      <p:ext uri="{BB962C8B-B14F-4D97-AF65-F5344CB8AC3E}">
        <p14:creationId xmlns:p14="http://schemas.microsoft.com/office/powerpoint/2010/main" val="7736407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Hutchinson Elementary- Mid Year 2021-2022</a:t>
            </a:r>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84CB4FF4-B47F-4D5E-BE1F-77ED6990B1C5}"/>
              </a:ext>
            </a:extLst>
          </p:cNvPr>
          <p:cNvSpPr>
            <a:spLocks noGrp="1"/>
          </p:cNvSpPr>
          <p:nvPr>
            <p:ph type="hdr" idx="2"/>
          </p:nvPr>
        </p:nvSpPr>
        <p:spPr/>
        <p:txBody>
          <a:bodyPr/>
          <a:lstStyle/>
          <a:p>
            <a:r>
              <a:rPr lang="en-US"/>
              <a:t>Hutchinson Elementary- Mid Year 2021-2022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2284F51C-D415-4A9B-94E6-7822B86BBA03}"/>
              </a:ext>
            </a:extLst>
          </p:cNvPr>
          <p:cNvSpPr>
            <a:spLocks noGrp="1"/>
          </p:cNvSpPr>
          <p:nvPr>
            <p:ph type="hdr" idx="2"/>
          </p:nvPr>
        </p:nvSpPr>
        <p:spPr/>
        <p:txBody>
          <a:bodyPr/>
          <a:lstStyle/>
          <a:p>
            <a:r>
              <a:rPr lang="en-US"/>
              <a:t>Hutchinson Elementary- Mid Year 2021-2022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F87EC3A2-CA9C-4225-B6DC-59352AE7AB8C}"/>
              </a:ext>
            </a:extLst>
          </p:cNvPr>
          <p:cNvSpPr>
            <a:spLocks noGrp="1"/>
          </p:cNvSpPr>
          <p:nvPr>
            <p:ph type="hdr" idx="2"/>
          </p:nvPr>
        </p:nvSpPr>
        <p:spPr/>
        <p:txBody>
          <a:bodyPr/>
          <a:lstStyle/>
          <a:p>
            <a:r>
              <a:rPr lang="en-US"/>
              <a:t>Hutchinson Elementary- Mid Year 2021-2022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D94424F1-CD90-445C-A743-29D9B4E806D6}"/>
              </a:ext>
            </a:extLst>
          </p:cNvPr>
          <p:cNvSpPr>
            <a:spLocks noGrp="1"/>
          </p:cNvSpPr>
          <p:nvPr>
            <p:ph type="hdr" idx="2"/>
          </p:nvPr>
        </p:nvSpPr>
        <p:spPr/>
        <p:txBody>
          <a:bodyPr/>
          <a:lstStyle/>
          <a:p>
            <a:r>
              <a:rPr lang="en-US"/>
              <a:t>Hutchinson Elementary- Mid Year 2021-2022</a:t>
            </a:r>
          </a:p>
        </p:txBody>
      </p:sp>
    </p:spTree>
    <p:extLst>
      <p:ext uri="{BB962C8B-B14F-4D97-AF65-F5344CB8AC3E}">
        <p14:creationId xmlns:p14="http://schemas.microsoft.com/office/powerpoint/2010/main" val="154524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lang="en-US"/>
          </a:p>
        </p:txBody>
      </p:sp>
      <p:sp>
        <p:nvSpPr>
          <p:cNvPr id="311" name="Google Shape;311;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334922C0-D43A-49B8-9CA2-F7C15550C3FE}"/>
              </a:ext>
            </a:extLst>
          </p:cNvPr>
          <p:cNvSpPr>
            <a:spLocks noGrp="1"/>
          </p:cNvSpPr>
          <p:nvPr>
            <p:ph type="hdr" idx="2"/>
          </p:nvPr>
        </p:nvSpPr>
        <p:spPr/>
        <p:txBody>
          <a:bodyPr/>
          <a:lstStyle/>
          <a:p>
            <a:r>
              <a:rPr lang="en-US"/>
              <a:t>Hutchinson Elementary- Mid Year 2021-2022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17917" y="4554671"/>
            <a:ext cx="5743335" cy="3726549"/>
          </a:xfrm>
          <a:prstGeom prst="rect">
            <a:avLst/>
          </a:prstGeom>
          <a:noFill/>
          <a:ln>
            <a:noFill/>
          </a:ln>
        </p:spPr>
        <p:txBody>
          <a:bodyPr spcFirstLastPara="1" wrap="square" lIns="95073" tIns="47536" rIns="95073" bIns="47536" anchor="t" anchorCtr="0">
            <a:noAutofit/>
          </a:bodyPr>
          <a:lstStyle/>
          <a:p>
            <a:pPr marL="0" indent="0">
              <a:buClr>
                <a:schemeClr val="dk1"/>
              </a:buClr>
              <a:buSzPts val="1200"/>
            </a:pPr>
            <a:endParaRPr lang="en-US"/>
          </a:p>
        </p:txBody>
      </p:sp>
      <p:sp>
        <p:nvSpPr>
          <p:cNvPr id="326" name="Google Shape;326;p11:notes"/>
          <p:cNvSpPr txBox="1">
            <a:spLocks noGrp="1"/>
          </p:cNvSpPr>
          <p:nvPr>
            <p:ph type="sldNum" idx="12"/>
          </p:nvPr>
        </p:nvSpPr>
        <p:spPr>
          <a:xfrm>
            <a:off x="4066535" y="8989397"/>
            <a:ext cx="3110973" cy="474856"/>
          </a:xfrm>
          <a:prstGeom prst="rect">
            <a:avLst/>
          </a:prstGeom>
          <a:noFill/>
          <a:ln>
            <a:noFill/>
          </a:ln>
        </p:spPr>
        <p:txBody>
          <a:bodyPr spcFirstLastPara="1" wrap="square" lIns="95073" tIns="47536" rIns="95073" bIns="47536"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8</a:t>
            </a:fld>
            <a:endParaRPr lang="en-US" sz="12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5F7DAD41-C2E6-4ABB-8DD2-53911ECC5C9B}"/>
              </a:ext>
            </a:extLst>
          </p:cNvPr>
          <p:cNvSpPr>
            <a:spLocks noGrp="1"/>
          </p:cNvSpPr>
          <p:nvPr>
            <p:ph type="hdr" idx="2"/>
          </p:nvPr>
        </p:nvSpPr>
        <p:spPr/>
        <p:txBody>
          <a:bodyPr/>
          <a:lstStyle/>
          <a:p>
            <a:r>
              <a:rPr lang="en-US"/>
              <a:t>Hutchinson Elementary- Mid Year 2021-2022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17917" y="4554671"/>
            <a:ext cx="5743335" cy="3726549"/>
          </a:xfrm>
          <a:prstGeom prst="rect">
            <a:avLst/>
          </a:prstGeom>
          <a:noFill/>
          <a:ln>
            <a:noFill/>
          </a:ln>
        </p:spPr>
        <p:txBody>
          <a:bodyPr spcFirstLastPara="1" wrap="square" lIns="95073" tIns="47536" rIns="95073" bIns="47536" anchor="t" anchorCtr="0">
            <a:noAutofit/>
          </a:bodyPr>
          <a:lstStyle/>
          <a:p>
            <a:pPr marL="0" indent="0">
              <a:buClr>
                <a:schemeClr val="dk1"/>
              </a:buClr>
              <a:buSzPts val="1200"/>
            </a:pPr>
            <a:endParaRPr lang="en-US"/>
          </a:p>
        </p:txBody>
      </p:sp>
      <p:sp>
        <p:nvSpPr>
          <p:cNvPr id="326" name="Google Shape;326;p11:notes"/>
          <p:cNvSpPr txBox="1">
            <a:spLocks noGrp="1"/>
          </p:cNvSpPr>
          <p:nvPr>
            <p:ph type="sldNum" idx="12"/>
          </p:nvPr>
        </p:nvSpPr>
        <p:spPr>
          <a:xfrm>
            <a:off x="4066535" y="8989397"/>
            <a:ext cx="3110973" cy="474856"/>
          </a:xfrm>
          <a:prstGeom prst="rect">
            <a:avLst/>
          </a:prstGeom>
          <a:noFill/>
          <a:ln>
            <a:noFill/>
          </a:ln>
        </p:spPr>
        <p:txBody>
          <a:bodyPr spcFirstLastPara="1" wrap="square" lIns="95073" tIns="47536" rIns="95073" bIns="47536"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9</a:t>
            </a:fld>
            <a:endParaRPr lang="en-US" sz="12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5F7DAD41-C2E6-4ABB-8DD2-53911ECC5C9B}"/>
              </a:ext>
            </a:extLst>
          </p:cNvPr>
          <p:cNvSpPr>
            <a:spLocks noGrp="1"/>
          </p:cNvSpPr>
          <p:nvPr>
            <p:ph type="hdr" idx="2"/>
          </p:nvPr>
        </p:nvSpPr>
        <p:spPr/>
        <p:txBody>
          <a:bodyPr/>
          <a:lstStyle/>
          <a:p>
            <a:r>
              <a:rPr lang="en-US"/>
              <a:t>Hutchinson Elementary- Mid Year 2021-2022</a:t>
            </a:r>
          </a:p>
        </p:txBody>
      </p:sp>
    </p:spTree>
    <p:extLst>
      <p:ext uri="{BB962C8B-B14F-4D97-AF65-F5344CB8AC3E}">
        <p14:creationId xmlns:p14="http://schemas.microsoft.com/office/powerpoint/2010/main" val="1735950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p:nvPr/>
        </p:nvSpPr>
        <p:spPr>
          <a:xfrm>
            <a:off x="0" y="6194738"/>
            <a:ext cx="9144000" cy="663262"/>
          </a:xfrm>
          <a:prstGeom prst="rect">
            <a:avLst/>
          </a:prstGeom>
          <a:solidFill>
            <a:srgbClr val="0083A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114300" y="6343806"/>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21" name="Google Shape;21;p38"/>
          <p:cNvCxnSpPr/>
          <p:nvPr/>
        </p:nvCxnSpPr>
        <p:spPr>
          <a:xfrm>
            <a:off x="618185" y="6343806"/>
            <a:ext cx="0" cy="377670"/>
          </a:xfrm>
          <a:prstGeom prst="straightConnector1">
            <a:avLst/>
          </a:prstGeom>
          <a:noFill/>
          <a:ln w="19050" cap="flat" cmpd="sng">
            <a:solidFill>
              <a:schemeClr val="lt1"/>
            </a:solidFill>
            <a:prstDash val="solid"/>
            <a:miter lim="800000"/>
            <a:headEnd type="none" w="sm" len="sm"/>
            <a:tailEnd type="none" w="sm" len="sm"/>
          </a:ln>
        </p:spPr>
      </p:cxnSp>
      <p:pic>
        <p:nvPicPr>
          <p:cNvPr id="22" name="Google Shape;22;p38"/>
          <p:cNvPicPr preferRelativeResize="0"/>
          <p:nvPr/>
        </p:nvPicPr>
        <p:blipFill rotWithShape="1">
          <a:blip r:embed="rId2">
            <a:alphaModFix/>
          </a:blip>
          <a:srcRect/>
          <a:stretch/>
        </p:blipFill>
        <p:spPr>
          <a:xfrm>
            <a:off x="7881871" y="6290871"/>
            <a:ext cx="1152152" cy="5156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0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0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6"/>
        <p:cNvGrpSpPr/>
        <p:nvPr/>
      </p:nvGrpSpPr>
      <p:grpSpPr>
        <a:xfrm>
          <a:off x="0" y="0"/>
          <a:ext cx="0" cy="0"/>
          <a:chOff x="0" y="0"/>
          <a:chExt cx="0" cy="0"/>
        </a:xfrm>
      </p:grpSpPr>
      <p:sp>
        <p:nvSpPr>
          <p:cNvPr id="87" name="Google Shape;87;p103"/>
          <p:cNvSpPr txBox="1">
            <a:spLocks noGrp="1"/>
          </p:cNvSpPr>
          <p:nvPr>
            <p:ph type="body" idx="1"/>
          </p:nvPr>
        </p:nvSpPr>
        <p:spPr>
          <a:xfrm>
            <a:off x="452438" y="2460422"/>
            <a:ext cx="8239125" cy="1937157"/>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5pPr>
            <a:lvl6pPr marL="2743200" lvl="5" indent="-369189" algn="l">
              <a:lnSpc>
                <a:spcPct val="90000"/>
              </a:lnSpc>
              <a:spcBef>
                <a:spcPts val="1688"/>
              </a:spcBef>
              <a:spcAft>
                <a:spcPts val="0"/>
              </a:spcAft>
              <a:buClr>
                <a:srgbClr val="000000"/>
              </a:buClr>
              <a:buSzPts val="2214"/>
              <a:buChar char="•"/>
              <a:defRPr/>
            </a:lvl6pPr>
            <a:lvl7pPr marL="3200400" lvl="6" indent="-369189" algn="l">
              <a:lnSpc>
                <a:spcPct val="90000"/>
              </a:lnSpc>
              <a:spcBef>
                <a:spcPts val="1688"/>
              </a:spcBef>
              <a:spcAft>
                <a:spcPts val="0"/>
              </a:spcAft>
              <a:buClr>
                <a:srgbClr val="000000"/>
              </a:buClr>
              <a:buSzPts val="2214"/>
              <a:buChar char="•"/>
              <a:defRPr/>
            </a:lvl7pPr>
            <a:lvl8pPr marL="3657600" lvl="7" indent="-369189" algn="l">
              <a:lnSpc>
                <a:spcPct val="90000"/>
              </a:lnSpc>
              <a:spcBef>
                <a:spcPts val="1688"/>
              </a:spcBef>
              <a:spcAft>
                <a:spcPts val="0"/>
              </a:spcAft>
              <a:buClr>
                <a:srgbClr val="000000"/>
              </a:buClr>
              <a:buSzPts val="2214"/>
              <a:buChar char="•"/>
              <a:defRPr/>
            </a:lvl8pPr>
            <a:lvl9pPr marL="4114800" lvl="8" indent="-369189" algn="l">
              <a:lnSpc>
                <a:spcPct val="90000"/>
              </a:lnSpc>
              <a:spcBef>
                <a:spcPts val="1688"/>
              </a:spcBef>
              <a:spcAft>
                <a:spcPts val="0"/>
              </a:spcAft>
              <a:buClr>
                <a:srgbClr val="000000"/>
              </a:buClr>
              <a:buSzPts val="2214"/>
              <a:buChar char="•"/>
              <a:defRPr/>
            </a:lvl9pPr>
          </a:lstStyle>
          <a:p>
            <a:endParaRPr/>
          </a:p>
        </p:txBody>
      </p:sp>
      <p:sp>
        <p:nvSpPr>
          <p:cNvPr id="88" name="Google Shape;88;p103"/>
          <p:cNvSpPr txBox="1">
            <a:spLocks noGrp="1"/>
          </p:cNvSpPr>
          <p:nvPr>
            <p:ph type="sldNum" idx="12"/>
          </p:nvPr>
        </p:nvSpPr>
        <p:spPr>
          <a:xfrm>
            <a:off x="4500563" y="6313584"/>
            <a:ext cx="138189" cy="414216"/>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44"/>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body" idx="1"/>
          </p:nvPr>
        </p:nvSpPr>
        <p:spPr>
          <a:xfrm>
            <a:off x="628651" y="1825625"/>
            <a:ext cx="78867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9" name="Google Shape;99;p44"/>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0" name="Google Shape;100;p44"/>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50"/>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0"/>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50"/>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5" name="Google Shape;105;p50"/>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5"/>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0" name="Google Shape;110;p45"/>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1" name="Google Shape;111;p45"/>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85"/>
          <p:cNvSpPr txBox="1">
            <a:spLocks noGrp="1"/>
          </p:cNvSpPr>
          <p:nvPr>
            <p:ph type="title"/>
          </p:nvPr>
        </p:nvSpPr>
        <p:spPr>
          <a:xfrm>
            <a:off x="623889" y="1709741"/>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5"/>
          <p:cNvSpPr txBox="1">
            <a:spLocks noGrp="1"/>
          </p:cNvSpPr>
          <p:nvPr>
            <p:ph type="body" idx="1"/>
          </p:nvPr>
        </p:nvSpPr>
        <p:spPr>
          <a:xfrm>
            <a:off x="623889" y="4589465"/>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85"/>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6" name="Google Shape;116;p85"/>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85"/>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86"/>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6"/>
          <p:cNvSpPr txBox="1">
            <a:spLocks noGrp="1"/>
          </p:cNvSpPr>
          <p:nvPr>
            <p:ph type="body" idx="1"/>
          </p:nvPr>
        </p:nvSpPr>
        <p:spPr>
          <a:xfrm>
            <a:off x="628651" y="1825625"/>
            <a:ext cx="38862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86"/>
          <p:cNvSpPr txBox="1">
            <a:spLocks noGrp="1"/>
          </p:cNvSpPr>
          <p:nvPr>
            <p:ph type="body" idx="2"/>
          </p:nvPr>
        </p:nvSpPr>
        <p:spPr>
          <a:xfrm>
            <a:off x="4629151" y="1825625"/>
            <a:ext cx="38862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86"/>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3" name="Google Shape;123;p86"/>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4" name="Google Shape;124;p86"/>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87"/>
          <p:cNvSpPr txBox="1">
            <a:spLocks noGrp="1"/>
          </p:cNvSpPr>
          <p:nvPr>
            <p:ph type="title"/>
          </p:nvPr>
        </p:nvSpPr>
        <p:spPr>
          <a:xfrm>
            <a:off x="629842"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8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8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8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7"/>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2" name="Google Shape;132;p87"/>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3" name="Google Shape;133;p87"/>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8"/>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6" name="Google Shape;136;p88"/>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7" name="Google Shape;137;p88"/>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9"/>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9"/>
          <p:cNvSpPr txBox="1">
            <a:spLocks noGrp="1"/>
          </p:cNvSpPr>
          <p:nvPr>
            <p:ph type="body" idx="1"/>
          </p:nvPr>
        </p:nvSpPr>
        <p:spPr>
          <a:xfrm>
            <a:off x="3887391" y="987428"/>
            <a:ext cx="462915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89"/>
          <p:cNvSpPr txBox="1">
            <a:spLocks noGrp="1"/>
          </p:cNvSpPr>
          <p:nvPr>
            <p:ph type="body" idx="2"/>
          </p:nvPr>
        </p:nvSpPr>
        <p:spPr>
          <a:xfrm>
            <a:off x="629841" y="2057401"/>
            <a:ext cx="294917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89"/>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3" name="Google Shape;143;p89"/>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4" name="Google Shape;144;p89"/>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9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2" name="Google Shape;32;p9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90"/>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0"/>
          <p:cNvSpPr>
            <a:spLocks noGrp="1"/>
          </p:cNvSpPr>
          <p:nvPr>
            <p:ph type="pic" idx="2"/>
          </p:nvPr>
        </p:nvSpPr>
        <p:spPr>
          <a:xfrm>
            <a:off x="3887391" y="987428"/>
            <a:ext cx="4629151" cy="4873625"/>
          </a:xfrm>
          <a:prstGeom prst="rect">
            <a:avLst/>
          </a:prstGeom>
          <a:noFill/>
          <a:ln>
            <a:noFill/>
          </a:ln>
        </p:spPr>
      </p:sp>
      <p:sp>
        <p:nvSpPr>
          <p:cNvPr id="148" name="Google Shape;148;p90"/>
          <p:cNvSpPr txBox="1">
            <a:spLocks noGrp="1"/>
          </p:cNvSpPr>
          <p:nvPr>
            <p:ph type="body" idx="1"/>
          </p:nvPr>
        </p:nvSpPr>
        <p:spPr>
          <a:xfrm>
            <a:off x="629841" y="2057401"/>
            <a:ext cx="294917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90"/>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0" name="Google Shape;150;p90"/>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1" name="Google Shape;151;p90"/>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91"/>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1"/>
          <p:cNvSpPr txBox="1">
            <a:spLocks noGrp="1"/>
          </p:cNvSpPr>
          <p:nvPr>
            <p:ph type="body" idx="1"/>
          </p:nvPr>
        </p:nvSpPr>
        <p:spPr>
          <a:xfrm rot="5400000">
            <a:off x="2396331" y="57945"/>
            <a:ext cx="4351339"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6" name="Google Shape;156;p91"/>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7" name="Google Shape;157;p9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92"/>
          <p:cNvSpPr txBox="1">
            <a:spLocks noGrp="1"/>
          </p:cNvSpPr>
          <p:nvPr>
            <p:ph type="title"/>
          </p:nvPr>
        </p:nvSpPr>
        <p:spPr>
          <a:xfrm rot="5400000">
            <a:off x="4623594" y="2285207"/>
            <a:ext cx="581183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body" idx="1"/>
          </p:nvPr>
        </p:nvSpPr>
        <p:spPr>
          <a:xfrm rot="5400000">
            <a:off x="623094" y="370682"/>
            <a:ext cx="581183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92"/>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2" name="Google Shape;162;p92"/>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3" name="Google Shape;163;p92"/>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9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9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9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9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9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9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4" name="Google Shape;64;p9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0"/>
          <p:cNvSpPr>
            <a:spLocks noGrp="1"/>
          </p:cNvSpPr>
          <p:nvPr>
            <p:ph type="pic" idx="2"/>
          </p:nvPr>
        </p:nvSpPr>
        <p:spPr>
          <a:xfrm>
            <a:off x="3887391" y="987426"/>
            <a:ext cx="4629150" cy="4873625"/>
          </a:xfrm>
          <a:prstGeom prst="rect">
            <a:avLst/>
          </a:prstGeom>
          <a:noFill/>
          <a:ln>
            <a:noFill/>
          </a:ln>
        </p:spPr>
      </p:sp>
      <p:sp>
        <p:nvSpPr>
          <p:cNvPr id="70" name="Google Shape;70;p10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10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0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0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3"/>
          <p:cNvSpPr txBox="1">
            <a:spLocks noGrp="1"/>
          </p:cNvSpPr>
          <p:nvPr>
            <p:ph type="body" idx="1"/>
          </p:nvPr>
        </p:nvSpPr>
        <p:spPr>
          <a:xfrm>
            <a:off x="628651" y="1825625"/>
            <a:ext cx="78867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3"/>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p:nvPr/>
        </p:nvSpPr>
        <p:spPr>
          <a:xfrm>
            <a:off x="0" y="857250"/>
            <a:ext cx="9144000" cy="4750737"/>
          </a:xfrm>
          <a:prstGeom prst="rect">
            <a:avLst/>
          </a:prstGeom>
          <a:solidFill>
            <a:schemeClr val="lt1"/>
          </a:solidFill>
          <a:ln>
            <a:noFill/>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111" name="Google Shape;111;p1"/>
          <p:cNvSpPr txBox="1">
            <a:spLocks noGrp="1"/>
          </p:cNvSpPr>
          <p:nvPr>
            <p:ph type="ctrTitle"/>
          </p:nvPr>
        </p:nvSpPr>
        <p:spPr>
          <a:xfrm>
            <a:off x="5047500" y="1336573"/>
            <a:ext cx="3609804" cy="2764511"/>
          </a:xfrm>
          <a:prstGeom prst="rect">
            <a:avLst/>
          </a:prstGeom>
          <a:noFill/>
          <a:ln>
            <a:noFill/>
          </a:ln>
        </p:spPr>
        <p:txBody>
          <a:bodyPr spcFirstLastPara="1" wrap="square" lIns="68569" tIns="34275" rIns="68569" bIns="34275" anchor="b" anchorCtr="0">
            <a:normAutofit/>
          </a:bodyPr>
          <a:lstStyle/>
          <a:p>
            <a:pPr algn="l">
              <a:lnSpc>
                <a:spcPct val="85000"/>
              </a:lnSpc>
              <a:buClr>
                <a:srgbClr val="262626"/>
              </a:buClr>
              <a:buSzPct val="100000"/>
            </a:pPr>
            <a:r>
              <a:rPr lang="en-US"/>
              <a:t>Hutchinson  Elementary School </a:t>
            </a:r>
            <a:endParaRPr/>
          </a:p>
        </p:txBody>
      </p:sp>
      <p:sp>
        <p:nvSpPr>
          <p:cNvPr id="112" name="Google Shape;112;p1"/>
          <p:cNvSpPr txBox="1">
            <a:spLocks noGrp="1"/>
          </p:cNvSpPr>
          <p:nvPr>
            <p:ph type="subTitle" idx="1"/>
          </p:nvPr>
        </p:nvSpPr>
        <p:spPr>
          <a:xfrm>
            <a:off x="5047500" y="4198966"/>
            <a:ext cx="3621826" cy="928962"/>
          </a:xfrm>
          <a:prstGeom prst="rect">
            <a:avLst/>
          </a:prstGeom>
          <a:noFill/>
          <a:ln>
            <a:noFill/>
          </a:ln>
        </p:spPr>
        <p:txBody>
          <a:bodyPr spcFirstLastPara="1" wrap="square" lIns="68569" tIns="34275" rIns="68569" bIns="34275" anchor="t" anchorCtr="0">
            <a:normAutofit/>
          </a:bodyPr>
          <a:lstStyle/>
          <a:p>
            <a:pPr marL="0" indent="0" algn="l">
              <a:spcBef>
                <a:spcPts val="0"/>
              </a:spcBef>
              <a:buSzPts val="2400"/>
            </a:pPr>
            <a:r>
              <a:rPr lang="en-US" dirty="0">
                <a:solidFill>
                  <a:srgbClr val="262626"/>
                </a:solidFill>
              </a:rPr>
              <a:t>MID-YEAR DATA REVIEW</a:t>
            </a:r>
            <a:endParaRPr dirty="0"/>
          </a:p>
          <a:p>
            <a:pPr marL="0" indent="0" algn="l">
              <a:spcBef>
                <a:spcPts val="1050"/>
              </a:spcBef>
              <a:buSzPts val="2400"/>
            </a:pPr>
            <a:r>
              <a:rPr lang="en-US" dirty="0">
                <a:solidFill>
                  <a:srgbClr val="262626"/>
                </a:solidFill>
              </a:rPr>
              <a:t>2021-2022</a:t>
            </a:r>
            <a:endParaRPr dirty="0"/>
          </a:p>
        </p:txBody>
      </p:sp>
      <p:cxnSp>
        <p:nvCxnSpPr>
          <p:cNvPr id="113" name="Google Shape;113;p1"/>
          <p:cNvCxnSpPr/>
          <p:nvPr/>
        </p:nvCxnSpPr>
        <p:spPr>
          <a:xfrm>
            <a:off x="5103790" y="4114800"/>
            <a:ext cx="3291840" cy="0"/>
          </a:xfrm>
          <a:prstGeom prst="straightConnector1">
            <a:avLst/>
          </a:prstGeom>
          <a:noFill/>
          <a:ln w="9525" cap="flat" cmpd="sng">
            <a:solidFill>
              <a:schemeClr val="dk2">
                <a:alpha val="89019"/>
              </a:schemeClr>
            </a:solidFill>
            <a:prstDash val="solid"/>
            <a:round/>
            <a:headEnd type="none" w="sm" len="sm"/>
            <a:tailEnd type="none" w="sm" len="sm"/>
          </a:ln>
        </p:spPr>
      </p:cxnSp>
      <p:sp>
        <p:nvSpPr>
          <p:cNvPr id="114" name="Google Shape;114;p1"/>
          <p:cNvSpPr/>
          <p:nvPr/>
        </p:nvSpPr>
        <p:spPr>
          <a:xfrm>
            <a:off x="12" y="5607987"/>
            <a:ext cx="9143989" cy="49863"/>
          </a:xfrm>
          <a:prstGeom prst="rect">
            <a:avLst/>
          </a:prstGeom>
          <a:solidFill>
            <a:schemeClr val="accent1"/>
          </a:solidFill>
          <a:ln>
            <a:noFill/>
          </a:ln>
        </p:spPr>
        <p:txBody>
          <a:bodyPr spcFirstLastPara="1" wrap="square" lIns="68569" tIns="68569" rIns="68569" bIns="68569" anchor="ctr" anchorCtr="0">
            <a:noAutofit/>
          </a:bodyPr>
          <a:lstStyle/>
          <a:p>
            <a:pPr>
              <a:buSzPts val="1400"/>
            </a:pPr>
            <a:endParaRPr sz="1050"/>
          </a:p>
        </p:txBody>
      </p:sp>
      <p:sp>
        <p:nvSpPr>
          <p:cNvPr id="115" name="Google Shape;115;p1"/>
          <p:cNvSpPr/>
          <p:nvPr/>
        </p:nvSpPr>
        <p:spPr>
          <a:xfrm>
            <a:off x="1" y="5657850"/>
            <a:ext cx="9144000" cy="342900"/>
          </a:xfrm>
          <a:prstGeom prst="rect">
            <a:avLst/>
          </a:prstGeom>
          <a:solidFill>
            <a:schemeClr val="accent2"/>
          </a:solidFill>
          <a:ln>
            <a:noFill/>
          </a:ln>
        </p:spPr>
        <p:txBody>
          <a:bodyPr spcFirstLastPara="1" wrap="square" lIns="68569" tIns="68569" rIns="68569" bIns="68569" anchor="ctr" anchorCtr="0">
            <a:noAutofit/>
          </a:bodyPr>
          <a:lstStyle/>
          <a:p>
            <a:pPr>
              <a:buSzPts val="1400"/>
            </a:pPr>
            <a:endParaRPr sz="1050"/>
          </a:p>
        </p:txBody>
      </p:sp>
      <p:pic>
        <p:nvPicPr>
          <p:cNvPr id="116" name="Google Shape;116;p1"/>
          <p:cNvPicPr preferRelativeResize="0"/>
          <p:nvPr/>
        </p:nvPicPr>
        <p:blipFill rotWithShape="1">
          <a:blip r:embed="rId3">
            <a:alphaModFix/>
          </a:blip>
          <a:srcRect/>
          <a:stretch/>
        </p:blipFill>
        <p:spPr>
          <a:xfrm>
            <a:off x="1117388" y="1648651"/>
            <a:ext cx="2520244" cy="25865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700"/>
                                        <p:tgtEl>
                                          <p:spTgt spid="112">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112">
                                            <p:txEl>
                                              <p:pRg st="1" end="1"/>
                                            </p:txEl>
                                          </p:spTgt>
                                        </p:tgtEl>
                                        <p:attrNameLst>
                                          <p:attrName>style.visibility</p:attrName>
                                        </p:attrNameLst>
                                      </p:cBhvr>
                                      <p:to>
                                        <p:strVal val="visible"/>
                                      </p:to>
                                    </p:set>
                                    <p:animEffect transition="in" filter="fade">
                                      <p:cBhvr>
                                        <p:cTn id="10" dur="700"/>
                                        <p:tgtEl>
                                          <p:spTgt spid="1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00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7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357D8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AF6517-C2BA-47C3-9049-3B00ABDA01FB}"/>
              </a:ext>
            </a:extLst>
          </p:cNvPr>
          <p:cNvSpPr>
            <a:spLocks noGrp="1"/>
          </p:cNvSpPr>
          <p:nvPr>
            <p:ph type="title"/>
          </p:nvPr>
        </p:nvSpPr>
        <p:spPr>
          <a:xfrm>
            <a:off x="832485" y="4277356"/>
            <a:ext cx="7475220" cy="1560320"/>
          </a:xfrm>
        </p:spPr>
        <p:txBody>
          <a:bodyPr vert="horz" lIns="91440" tIns="45720" rIns="91440" bIns="45720" rtlCol="0" anchor="b">
            <a:normAutofit/>
          </a:bodyPr>
          <a:lstStyle/>
          <a:p>
            <a:pPr algn="ctr">
              <a:spcBef>
                <a:spcPct val="0"/>
              </a:spcBef>
            </a:pPr>
            <a:r>
              <a:rPr lang="en-US" sz="5000" kern="1200">
                <a:solidFill>
                  <a:srgbClr val="357D86"/>
                </a:solidFill>
                <a:latin typeface="+mj-lt"/>
                <a:ea typeface="+mj-ea"/>
                <a:cs typeface="+mj-cs"/>
              </a:rPr>
              <a:t>Question</a:t>
            </a:r>
          </a:p>
        </p:txBody>
      </p:sp>
      <p:pic>
        <p:nvPicPr>
          <p:cNvPr id="5" name="Picture 4" descr="Question mark boxes">
            <a:extLst>
              <a:ext uri="{FF2B5EF4-FFF2-40B4-BE49-F238E27FC236}">
                <a16:creationId xmlns:a16="http://schemas.microsoft.com/office/drawing/2014/main" id="{C2DAF32B-F13F-4AB4-8818-FA0B9DC9C9D1}"/>
              </a:ext>
            </a:extLst>
          </p:cNvPr>
          <p:cNvPicPr>
            <a:picLocks noChangeAspect="1"/>
          </p:cNvPicPr>
          <p:nvPr/>
        </p:nvPicPr>
        <p:blipFill rotWithShape="1">
          <a:blip r:embed="rId2"/>
          <a:srcRect t="13854" r="2" b="9913"/>
          <a:stretch/>
        </p:blipFill>
        <p:spPr>
          <a:xfrm>
            <a:off x="182880" y="256540"/>
            <a:ext cx="8778240" cy="3764276"/>
          </a:xfrm>
          <a:prstGeom prst="rect">
            <a:avLst/>
          </a:prstGeom>
        </p:spPr>
      </p:pic>
      <p:sp>
        <p:nvSpPr>
          <p:cNvPr id="3" name="Slide Number Placeholder 2">
            <a:extLst>
              <a:ext uri="{FF2B5EF4-FFF2-40B4-BE49-F238E27FC236}">
                <a16:creationId xmlns:a16="http://schemas.microsoft.com/office/drawing/2014/main" id="{82CF0008-4ACB-4C6D-A273-5CC131A94AE6}"/>
              </a:ext>
            </a:extLst>
          </p:cNvPr>
          <p:cNvSpPr>
            <a:spLocks noGrp="1"/>
          </p:cNvSpPr>
          <p:nvPr>
            <p:ph type="sldNum" idx="12"/>
          </p:nvPr>
        </p:nvSpPr>
        <p:spPr>
          <a:xfrm>
            <a:off x="6457950" y="6259585"/>
            <a:ext cx="20574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schemeClr val="accent1"/>
                </a:solidFill>
                <a:ea typeface="+mn-ea"/>
                <a:cs typeface="+mn-cs"/>
              </a:rPr>
              <a:pPr>
                <a:spcAft>
                  <a:spcPts val="600"/>
                </a:spcAft>
                <a:buClrTx/>
                <a:buSzTx/>
                <a:defRPr/>
              </a:pPr>
              <a:t>10</a:t>
            </a:fld>
            <a:endParaRPr lang="en-US" kern="1200">
              <a:solidFill>
                <a:schemeClr val="accent1"/>
              </a:solidFill>
              <a:ea typeface="+mn-ea"/>
              <a:cs typeface="+mn-cs"/>
            </a:endParaRPr>
          </a:p>
        </p:txBody>
      </p:sp>
    </p:spTree>
    <p:extLst>
      <p:ext uri="{BB962C8B-B14F-4D97-AF65-F5344CB8AC3E}">
        <p14:creationId xmlns:p14="http://schemas.microsoft.com/office/powerpoint/2010/main" val="97147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822960" y="1072202"/>
            <a:ext cx="7543800" cy="1088100"/>
          </a:xfrm>
          <a:prstGeom prst="rect">
            <a:avLst/>
          </a:prstGeom>
          <a:noFill/>
          <a:ln>
            <a:noFill/>
          </a:ln>
        </p:spPr>
        <p:txBody>
          <a:bodyPr spcFirstLastPara="1" wrap="square" lIns="68569" tIns="34275" rIns="68569" bIns="34275" anchor="b" anchorCtr="0">
            <a:normAutofit/>
          </a:bodyPr>
          <a:lstStyle/>
          <a:p>
            <a:pPr>
              <a:lnSpc>
                <a:spcPct val="85000"/>
              </a:lnSpc>
              <a:buClr>
                <a:srgbClr val="3F3F3F"/>
              </a:buClr>
              <a:buSzPts val="2800"/>
            </a:pPr>
            <a:r>
              <a:rPr lang="en-US" dirty="0"/>
              <a:t>						</a:t>
            </a:r>
            <a:endParaRPr dirty="0"/>
          </a:p>
        </p:txBody>
      </p:sp>
      <p:sp>
        <p:nvSpPr>
          <p:cNvPr id="122" name="Google Shape;122;p2"/>
          <p:cNvSpPr txBox="1">
            <a:spLocks noGrp="1"/>
          </p:cNvSpPr>
          <p:nvPr>
            <p:ph type="body" idx="1"/>
          </p:nvPr>
        </p:nvSpPr>
        <p:spPr>
          <a:xfrm>
            <a:off x="822960" y="2241550"/>
            <a:ext cx="3703320" cy="3358808"/>
          </a:xfrm>
          <a:prstGeom prst="rect">
            <a:avLst/>
          </a:prstGeom>
          <a:noFill/>
          <a:ln>
            <a:noFill/>
          </a:ln>
        </p:spPr>
        <p:txBody>
          <a:bodyPr spcFirstLastPara="1" wrap="square" lIns="0" tIns="34275" rIns="0" bIns="34275" anchor="t" anchorCtr="0">
            <a:normAutofit fontScale="62500" lnSpcReduction="20000"/>
          </a:bodyPr>
          <a:lstStyle/>
          <a:p>
            <a:pPr marL="68580" indent="-95250">
              <a:spcBef>
                <a:spcPts val="0"/>
              </a:spcBef>
              <a:buSzPts val="2000"/>
            </a:pPr>
            <a:r>
              <a:rPr lang="en-US" dirty="0"/>
              <a:t> Principal Information: </a:t>
            </a:r>
            <a:endParaRPr dirty="0"/>
          </a:p>
          <a:p>
            <a:pPr marL="288036" lvl="1" indent="-137160">
              <a:spcBef>
                <a:spcPts val="300"/>
              </a:spcBef>
            </a:pPr>
            <a:r>
              <a:rPr lang="en-US" dirty="0"/>
              <a:t>Years at Hutchinson: 0</a:t>
            </a:r>
            <a:endParaRPr dirty="0"/>
          </a:p>
          <a:p>
            <a:pPr marL="288036" lvl="1" indent="-137160">
              <a:spcBef>
                <a:spcPts val="450"/>
              </a:spcBef>
            </a:pPr>
            <a:r>
              <a:rPr lang="en-US" dirty="0"/>
              <a:t>Years in Leadership: 7</a:t>
            </a:r>
          </a:p>
          <a:p>
            <a:pPr marL="0" indent="-192024">
              <a:spcBef>
                <a:spcPts val="450"/>
              </a:spcBef>
            </a:pPr>
            <a:r>
              <a:rPr lang="en-US" dirty="0"/>
              <a:t>School Information</a:t>
            </a:r>
          </a:p>
          <a:p>
            <a:pPr marL="342900" lvl="1" indent="-192024">
              <a:spcBef>
                <a:spcPts val="450"/>
              </a:spcBef>
            </a:pPr>
            <a:r>
              <a:rPr lang="en-US" dirty="0"/>
              <a:t>Signature Program</a:t>
            </a:r>
          </a:p>
          <a:p>
            <a:pPr marL="685800" lvl="2" indent="-192024">
              <a:spcBef>
                <a:spcPts val="450"/>
              </a:spcBef>
            </a:pPr>
            <a:r>
              <a:rPr lang="en-US" dirty="0"/>
              <a:t>STEM (</a:t>
            </a:r>
            <a:r>
              <a:rPr lang="en-US" dirty="0" err="1"/>
              <a:t>Cognia</a:t>
            </a:r>
            <a:r>
              <a:rPr lang="en-US" dirty="0"/>
              <a:t> certified)</a:t>
            </a:r>
          </a:p>
          <a:p>
            <a:pPr marL="342900" lvl="1" indent="-192024">
              <a:spcBef>
                <a:spcPts val="450"/>
              </a:spcBef>
            </a:pPr>
            <a:r>
              <a:rPr lang="en-US" dirty="0"/>
              <a:t>Reading Program</a:t>
            </a:r>
          </a:p>
          <a:p>
            <a:pPr marL="685800" lvl="2" indent="-192024">
              <a:spcBef>
                <a:spcPts val="450"/>
              </a:spcBef>
            </a:pPr>
            <a:r>
              <a:rPr lang="en-US" dirty="0" err="1"/>
              <a:t>ReadyGEN</a:t>
            </a:r>
            <a:endParaRPr lang="en-US" dirty="0"/>
          </a:p>
          <a:p>
            <a:pPr marL="342900" lvl="1" indent="-192024">
              <a:spcBef>
                <a:spcPts val="450"/>
              </a:spcBef>
            </a:pPr>
            <a:r>
              <a:rPr lang="en-US" dirty="0"/>
              <a:t>Math Program</a:t>
            </a:r>
          </a:p>
          <a:p>
            <a:pPr marL="685800" lvl="2" indent="-192024">
              <a:spcBef>
                <a:spcPts val="450"/>
              </a:spcBef>
            </a:pPr>
            <a:r>
              <a:rPr lang="en-US" dirty="0"/>
              <a:t>Eureka Math</a:t>
            </a:r>
            <a:endParaRPr dirty="0"/>
          </a:p>
          <a:p>
            <a:pPr marL="68580" indent="-95250">
              <a:spcBef>
                <a:spcPts val="1200"/>
              </a:spcBef>
              <a:buSzPts val="2000"/>
            </a:pPr>
            <a:r>
              <a:rPr lang="en-US" dirty="0"/>
              <a:t>School Enrollment Information:</a:t>
            </a:r>
            <a:endParaRPr dirty="0"/>
          </a:p>
          <a:p>
            <a:pPr marL="288036" lvl="1" indent="-137160">
              <a:spcBef>
                <a:spcPts val="300"/>
              </a:spcBef>
            </a:pPr>
            <a:r>
              <a:rPr lang="en-US" dirty="0"/>
              <a:t>Total Number of Students: 293</a:t>
            </a:r>
            <a:endParaRPr dirty="0"/>
          </a:p>
          <a:p>
            <a:pPr marL="288036" lvl="1" indent="-137160">
              <a:spcBef>
                <a:spcPts val="450"/>
              </a:spcBef>
            </a:pPr>
            <a:r>
              <a:rPr lang="en-US" dirty="0"/>
              <a:t>Male: 134</a:t>
            </a:r>
            <a:endParaRPr dirty="0"/>
          </a:p>
          <a:p>
            <a:pPr marL="288036" lvl="1" indent="-137160">
              <a:spcBef>
                <a:spcPts val="450"/>
              </a:spcBef>
            </a:pPr>
            <a:r>
              <a:rPr lang="en-US" dirty="0"/>
              <a:t>Female: 162</a:t>
            </a:r>
          </a:p>
          <a:p>
            <a:pPr marL="288036" lvl="1" indent="-137160">
              <a:spcBef>
                <a:spcPts val="450"/>
              </a:spcBef>
            </a:pPr>
            <a:r>
              <a:rPr lang="en-US" dirty="0"/>
              <a:t>SST: 83</a:t>
            </a:r>
            <a:endParaRPr dirty="0"/>
          </a:p>
          <a:p>
            <a:pPr marL="288036" lvl="1" indent="-137160">
              <a:spcBef>
                <a:spcPts val="450"/>
              </a:spcBef>
            </a:pPr>
            <a:r>
              <a:rPr lang="en-US" dirty="0"/>
              <a:t>SWD: 23</a:t>
            </a:r>
            <a:endParaRPr dirty="0"/>
          </a:p>
          <a:p>
            <a:pPr marL="288036" lvl="1" indent="-137160">
              <a:spcBef>
                <a:spcPts val="450"/>
              </a:spcBef>
            </a:pPr>
            <a:r>
              <a:rPr lang="en-US" dirty="0"/>
              <a:t>ELL: 35</a:t>
            </a:r>
            <a:endParaRPr dirty="0"/>
          </a:p>
          <a:p>
            <a:pPr marL="288036" lvl="1" indent="-137160">
              <a:spcBef>
                <a:spcPts val="450"/>
              </a:spcBef>
            </a:pPr>
            <a:r>
              <a:rPr lang="en-US" dirty="0"/>
              <a:t>Gifted/Talent Dev: 6</a:t>
            </a:r>
            <a:endParaRPr dirty="0"/>
          </a:p>
        </p:txBody>
      </p:sp>
      <p:sp>
        <p:nvSpPr>
          <p:cNvPr id="123" name="Google Shape;123;p2"/>
          <p:cNvSpPr txBox="1">
            <a:spLocks noGrp="1"/>
          </p:cNvSpPr>
          <p:nvPr>
            <p:ph type="body" idx="2"/>
          </p:nvPr>
        </p:nvSpPr>
        <p:spPr>
          <a:xfrm>
            <a:off x="4663440" y="2241551"/>
            <a:ext cx="3703320" cy="1038585"/>
          </a:xfrm>
          <a:prstGeom prst="rect">
            <a:avLst/>
          </a:prstGeom>
          <a:noFill/>
          <a:ln>
            <a:noFill/>
          </a:ln>
        </p:spPr>
        <p:txBody>
          <a:bodyPr spcFirstLastPara="1" wrap="square" lIns="0" tIns="34275" rIns="0" bIns="34275" anchor="t" anchorCtr="0">
            <a:normAutofit/>
          </a:bodyPr>
          <a:lstStyle/>
          <a:p>
            <a:pPr marL="68580" indent="-95250">
              <a:spcBef>
                <a:spcPts val="0"/>
              </a:spcBef>
              <a:buSzPts val="2000"/>
            </a:pPr>
            <a:r>
              <a:rPr lang="en-US" dirty="0"/>
              <a:t> Attendance</a:t>
            </a:r>
            <a:endParaRPr dirty="0"/>
          </a:p>
          <a:p>
            <a:pPr marL="288036" lvl="1" indent="-137160">
              <a:spcBef>
                <a:spcPts val="300"/>
              </a:spcBef>
            </a:pPr>
            <a:r>
              <a:rPr lang="en-US" dirty="0"/>
              <a:t>Attendance Take Rate: 100%</a:t>
            </a:r>
            <a:endParaRPr dirty="0"/>
          </a:p>
          <a:p>
            <a:pPr marL="288036" lvl="1" indent="-137160">
              <a:spcBef>
                <a:spcPts val="450"/>
              </a:spcBef>
            </a:pPr>
            <a:r>
              <a:rPr lang="en-US" dirty="0"/>
              <a:t>Attendance Rate: 89.6%</a:t>
            </a:r>
            <a:endParaRPr dirty="0"/>
          </a:p>
        </p:txBody>
      </p:sp>
      <p:sp>
        <p:nvSpPr>
          <p:cNvPr id="124" name="Google Shape;124;p2"/>
          <p:cNvSpPr txBox="1"/>
          <p:nvPr/>
        </p:nvSpPr>
        <p:spPr>
          <a:xfrm>
            <a:off x="4572001" y="1356554"/>
            <a:ext cx="3749039" cy="623217"/>
          </a:xfrm>
          <a:prstGeom prst="rect">
            <a:avLst/>
          </a:prstGeom>
          <a:noFill/>
          <a:ln>
            <a:noFill/>
          </a:ln>
        </p:spPr>
        <p:txBody>
          <a:bodyPr spcFirstLastPara="1" wrap="square" lIns="68569" tIns="34275" rIns="68569" bIns="34275" anchor="t" anchorCtr="0">
            <a:spAutoFit/>
          </a:bodyPr>
          <a:lstStyle/>
          <a:p>
            <a:pPr>
              <a:buSzPts val="2400"/>
            </a:pPr>
            <a:r>
              <a:rPr lang="en-US" sz="1800" b="1" dirty="0">
                <a:solidFill>
                  <a:srgbClr val="0070C0"/>
                </a:solidFill>
                <a:latin typeface="Calibri"/>
                <a:ea typeface="Calibri"/>
                <a:cs typeface="Calibri"/>
                <a:sym typeface="Calibri"/>
              </a:rPr>
              <a:t>Teacher Name:</a:t>
            </a:r>
            <a:endParaRPr sz="1050" dirty="0"/>
          </a:p>
          <a:p>
            <a:pPr>
              <a:buSzPts val="2400"/>
            </a:pPr>
            <a:r>
              <a:rPr lang="en-US" sz="1800" b="1" dirty="0">
                <a:solidFill>
                  <a:srgbClr val="0070C0"/>
                </a:solidFill>
                <a:latin typeface="Calibri"/>
                <a:ea typeface="Calibri"/>
                <a:cs typeface="Calibri"/>
                <a:sym typeface="Calibri"/>
              </a:rPr>
              <a:t>Grade Level/Position: </a:t>
            </a:r>
            <a:endParaRPr sz="1050" dirty="0"/>
          </a:p>
        </p:txBody>
      </p:sp>
      <p:graphicFrame>
        <p:nvGraphicFramePr>
          <p:cNvPr id="5" name="Table 4">
            <a:extLst>
              <a:ext uri="{FF2B5EF4-FFF2-40B4-BE49-F238E27FC236}">
                <a16:creationId xmlns:a16="http://schemas.microsoft.com/office/drawing/2014/main" id="{2582C157-F6B7-4897-A4B3-CD6B76670D49}"/>
              </a:ext>
            </a:extLst>
          </p:cNvPr>
          <p:cNvGraphicFramePr>
            <a:graphicFrameLocks noGrp="1"/>
          </p:cNvGraphicFramePr>
          <p:nvPr/>
        </p:nvGraphicFramePr>
        <p:xfrm>
          <a:off x="5160970" y="4130613"/>
          <a:ext cx="2411164" cy="1285362"/>
        </p:xfrm>
        <a:graphic>
          <a:graphicData uri="http://schemas.openxmlformats.org/drawingml/2006/table">
            <a:tbl>
              <a:tblPr/>
              <a:tblGrid>
                <a:gridCol w="799714">
                  <a:extLst>
                    <a:ext uri="{9D8B030D-6E8A-4147-A177-3AD203B41FA5}">
                      <a16:colId xmlns:a16="http://schemas.microsoft.com/office/drawing/2014/main" val="2978721001"/>
                    </a:ext>
                  </a:extLst>
                </a:gridCol>
                <a:gridCol w="805725">
                  <a:extLst>
                    <a:ext uri="{9D8B030D-6E8A-4147-A177-3AD203B41FA5}">
                      <a16:colId xmlns:a16="http://schemas.microsoft.com/office/drawing/2014/main" val="886756259"/>
                    </a:ext>
                  </a:extLst>
                </a:gridCol>
                <a:gridCol w="805725">
                  <a:extLst>
                    <a:ext uri="{9D8B030D-6E8A-4147-A177-3AD203B41FA5}">
                      <a16:colId xmlns:a16="http://schemas.microsoft.com/office/drawing/2014/main" val="1954371745"/>
                    </a:ext>
                  </a:extLst>
                </a:gridCol>
              </a:tblGrid>
              <a:tr h="505108">
                <a:tc>
                  <a:txBody>
                    <a:bodyPr/>
                    <a:lstStyle/>
                    <a:p>
                      <a:pPr rtl="0" fontAlgn="b">
                        <a:spcBef>
                          <a:spcPts val="0"/>
                        </a:spcBef>
                        <a:spcAft>
                          <a:spcPts val="0"/>
                        </a:spcAft>
                      </a:pPr>
                      <a:r>
                        <a:rPr lang="en-US" sz="1000" b="1" i="0" u="none" strike="noStrike" dirty="0">
                          <a:solidFill>
                            <a:srgbClr val="FFFFFF"/>
                          </a:solidFill>
                          <a:effectLst/>
                          <a:latin typeface="Calibri" panose="020F0502020204030204" pitchFamily="34" charset="0"/>
                        </a:rPr>
                        <a:t>Program</a:t>
                      </a:r>
                      <a:endParaRPr lang="en-US" sz="1100" dirty="0">
                        <a:effectLst/>
                      </a:endParaRPr>
                    </a:p>
                  </a:txBody>
                  <a:tcPr marL="35719" marR="35719" marT="17860" marB="17860" anchor="b">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rtl="0" fontAlgn="b">
                        <a:spcBef>
                          <a:spcPts val="0"/>
                        </a:spcBef>
                        <a:spcAft>
                          <a:spcPts val="0"/>
                        </a:spcAft>
                      </a:pPr>
                      <a:r>
                        <a:rPr lang="en-US" sz="1000" b="1" i="0" u="none" strike="noStrike">
                          <a:solidFill>
                            <a:srgbClr val="FFFFFF"/>
                          </a:solidFill>
                          <a:effectLst/>
                          <a:latin typeface="Calibri" panose="020F0502020204030204" pitchFamily="34" charset="0"/>
                        </a:rPr>
                        <a:t>Avg. Daily Use (Mins)</a:t>
                      </a:r>
                      <a:endParaRPr lang="en-US" sz="1100">
                        <a:effectLst/>
                      </a:endParaRPr>
                    </a:p>
                  </a:txBody>
                  <a:tcPr marL="35719" marR="35719" marT="17860" marB="17860" anchor="b">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rtl="0" fontAlgn="b">
                        <a:spcBef>
                          <a:spcPts val="0"/>
                        </a:spcBef>
                        <a:spcAft>
                          <a:spcPts val="0"/>
                        </a:spcAft>
                      </a:pPr>
                      <a:r>
                        <a:rPr lang="en-US" sz="1000" b="1" i="0" u="none" strike="noStrike">
                          <a:solidFill>
                            <a:srgbClr val="FFFFFF"/>
                          </a:solidFill>
                          <a:effectLst/>
                          <a:latin typeface="Calibri" panose="020F0502020204030204" pitchFamily="34" charset="0"/>
                        </a:rPr>
                        <a:t>Avg. Weekly Use (Days)</a:t>
                      </a:r>
                      <a:endParaRPr lang="en-US" sz="1100">
                        <a:effectLst/>
                      </a:endParaRPr>
                    </a:p>
                  </a:txBody>
                  <a:tcPr marL="35719" marR="35719" marT="17860" marB="17860" anchor="b">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661576045"/>
                  </a:ext>
                </a:extLst>
              </a:tr>
              <a:tr h="295088">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Read 180</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22.1 minutes</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1.4 days</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303036535"/>
                  </a:ext>
                </a:extLst>
              </a:tr>
              <a:tr h="242583">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Systems 44</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E9EFF7"/>
                    </a:solidFill>
                  </a:tcPr>
                </a:tc>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16 minutes</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E9EFF7"/>
                    </a:solidFill>
                  </a:tcPr>
                </a:tc>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2 days</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1582297740"/>
                  </a:ext>
                </a:extLst>
              </a:tr>
              <a:tr h="242583">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iRead</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000" b="0" i="0" u="none" strike="noStrike">
                          <a:solidFill>
                            <a:srgbClr val="000000"/>
                          </a:solidFill>
                          <a:effectLst/>
                          <a:latin typeface="Calibri" panose="020F0502020204030204" pitchFamily="34" charset="0"/>
                        </a:rPr>
                        <a:t>20 minutes</a:t>
                      </a:r>
                      <a:endParaRPr lang="en-US" sz="110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000" b="0" i="0" u="none" strike="noStrike" dirty="0">
                          <a:solidFill>
                            <a:srgbClr val="000000"/>
                          </a:solidFill>
                          <a:effectLst/>
                          <a:latin typeface="Calibri" panose="020F0502020204030204" pitchFamily="34" charset="0"/>
                        </a:rPr>
                        <a:t>2 days</a:t>
                      </a:r>
                      <a:endParaRPr lang="en-US" sz="1100" dirty="0">
                        <a:effectLst/>
                      </a:endParaRPr>
                    </a:p>
                  </a:txBody>
                  <a:tcPr marL="35719" marR="35719" marT="17860" marB="17860">
                    <a:lnL w="6348" cap="flat" cmpd="sng" algn="ctr">
                      <a:solidFill>
                        <a:srgbClr val="FFFFFF"/>
                      </a:solidFill>
                      <a:prstDash val="solid"/>
                      <a:round/>
                      <a:headEnd type="none" w="med" len="med"/>
                      <a:tailEnd type="none" w="med" len="med"/>
                    </a:lnL>
                    <a:lnR w="6348" cap="flat" cmpd="sng" algn="ctr">
                      <a:solidFill>
                        <a:srgbClr val="FFFFFF"/>
                      </a:solidFill>
                      <a:prstDash val="solid"/>
                      <a:round/>
                      <a:headEnd type="none" w="med" len="med"/>
                      <a:tailEnd type="none" w="med" len="med"/>
                    </a:lnR>
                    <a:lnT w="6348" cap="flat" cmpd="sng" algn="ctr">
                      <a:solidFill>
                        <a:srgbClr val="FFFFFF"/>
                      </a:solidFill>
                      <a:prstDash val="solid"/>
                      <a:round/>
                      <a:headEnd type="none" w="med" len="med"/>
                      <a:tailEnd type="none" w="med" len="med"/>
                    </a:lnT>
                    <a:lnB w="6348"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2987350432"/>
                  </a:ext>
                </a:extLst>
              </a:tr>
            </a:tbl>
          </a:graphicData>
        </a:graphic>
      </p:graphicFrame>
      <p:sp>
        <p:nvSpPr>
          <p:cNvPr id="6" name="Rectangle 2">
            <a:extLst>
              <a:ext uri="{FF2B5EF4-FFF2-40B4-BE49-F238E27FC236}">
                <a16:creationId xmlns:a16="http://schemas.microsoft.com/office/drawing/2014/main" id="{C74B18E2-BD88-42BC-818A-AB8600B6F7B2}"/>
              </a:ext>
            </a:extLst>
          </p:cNvPr>
          <p:cNvSpPr>
            <a:spLocks noChangeArrowheads="1"/>
          </p:cNvSpPr>
          <p:nvPr/>
        </p:nvSpPr>
        <p:spPr bwMode="auto">
          <a:xfrm>
            <a:off x="4483201" y="-1455182"/>
            <a:ext cx="1539299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a:p>
        </p:txBody>
      </p:sp>
      <p:sp>
        <p:nvSpPr>
          <p:cNvPr id="2" name="TextBox 1">
            <a:extLst>
              <a:ext uri="{FF2B5EF4-FFF2-40B4-BE49-F238E27FC236}">
                <a16:creationId xmlns:a16="http://schemas.microsoft.com/office/drawing/2014/main" id="{49B3CB42-312E-4FA9-B52E-64B9FFC89F78}"/>
              </a:ext>
            </a:extLst>
          </p:cNvPr>
          <p:cNvSpPr txBox="1"/>
          <p:nvPr/>
        </p:nvSpPr>
        <p:spPr>
          <a:xfrm>
            <a:off x="5160970" y="3612253"/>
            <a:ext cx="1518249" cy="415498"/>
          </a:xfrm>
          <a:prstGeom prst="rect">
            <a:avLst/>
          </a:prstGeom>
          <a:noFill/>
        </p:spPr>
        <p:txBody>
          <a:bodyPr wrap="square" rtlCol="0">
            <a:spAutoFit/>
          </a:bodyPr>
          <a:lstStyle/>
          <a:p>
            <a:r>
              <a:rPr lang="en-US" sz="1050" dirty="0"/>
              <a:t>HMH Implementation  (as of November)</a:t>
            </a:r>
          </a:p>
        </p:txBody>
      </p:sp>
      <p:pic>
        <p:nvPicPr>
          <p:cNvPr id="4" name="Picture 3" descr="A picture containing text&#10;&#10;Description automatically generated">
            <a:extLst>
              <a:ext uri="{FF2B5EF4-FFF2-40B4-BE49-F238E27FC236}">
                <a16:creationId xmlns:a16="http://schemas.microsoft.com/office/drawing/2014/main" id="{D80FCDA6-1AB6-4FEF-B1E2-1FD8B4FD9751}"/>
              </a:ext>
            </a:extLst>
          </p:cNvPr>
          <p:cNvPicPr>
            <a:picLocks noChangeAspect="1"/>
          </p:cNvPicPr>
          <p:nvPr/>
        </p:nvPicPr>
        <p:blipFill>
          <a:blip r:embed="rId3"/>
          <a:stretch>
            <a:fillRect/>
          </a:stretch>
        </p:blipFill>
        <p:spPr>
          <a:xfrm>
            <a:off x="229076" y="138621"/>
            <a:ext cx="1363483" cy="1349711"/>
          </a:xfrm>
          <a:prstGeom prst="rect">
            <a:avLst/>
          </a:prstGeom>
        </p:spPr>
      </p:pic>
      <p:pic>
        <p:nvPicPr>
          <p:cNvPr id="8" name="Picture 7" descr="A white circular object with black text&#10;&#10;Description automatically generated with low confidence">
            <a:extLst>
              <a:ext uri="{FF2B5EF4-FFF2-40B4-BE49-F238E27FC236}">
                <a16:creationId xmlns:a16="http://schemas.microsoft.com/office/drawing/2014/main" id="{1EDD133C-6245-4F15-A4DC-7B7E34D57F2D}"/>
              </a:ext>
            </a:extLst>
          </p:cNvPr>
          <p:cNvPicPr>
            <a:picLocks noChangeAspect="1"/>
          </p:cNvPicPr>
          <p:nvPr/>
        </p:nvPicPr>
        <p:blipFill>
          <a:blip r:embed="rId4"/>
          <a:stretch>
            <a:fillRect/>
          </a:stretch>
        </p:blipFill>
        <p:spPr>
          <a:xfrm>
            <a:off x="1819140" y="15069"/>
            <a:ext cx="1489933" cy="14899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Google Shape;129;p3"/>
          <p:cNvGraphicFramePr/>
          <p:nvPr/>
        </p:nvGraphicFramePr>
        <p:xfrm>
          <a:off x="131553" y="1869193"/>
          <a:ext cx="8934811" cy="4172289"/>
        </p:xfrm>
        <a:graphic>
          <a:graphicData uri="http://schemas.openxmlformats.org/drawingml/2006/table">
            <a:tbl>
              <a:tblPr firstRow="1" bandRow="1">
                <a:noFill/>
              </a:tblPr>
              <a:tblGrid>
                <a:gridCol w="713831">
                  <a:extLst>
                    <a:ext uri="{9D8B030D-6E8A-4147-A177-3AD203B41FA5}">
                      <a16:colId xmlns:a16="http://schemas.microsoft.com/office/drawing/2014/main" val="20000"/>
                    </a:ext>
                  </a:extLst>
                </a:gridCol>
                <a:gridCol w="718169">
                  <a:extLst>
                    <a:ext uri="{9D8B030D-6E8A-4147-A177-3AD203B41FA5}">
                      <a16:colId xmlns:a16="http://schemas.microsoft.com/office/drawing/2014/main" val="20001"/>
                    </a:ext>
                  </a:extLst>
                </a:gridCol>
                <a:gridCol w="655249">
                  <a:extLst>
                    <a:ext uri="{9D8B030D-6E8A-4147-A177-3AD203B41FA5}">
                      <a16:colId xmlns:a16="http://schemas.microsoft.com/office/drawing/2014/main" val="20002"/>
                    </a:ext>
                  </a:extLst>
                </a:gridCol>
                <a:gridCol w="629211">
                  <a:extLst>
                    <a:ext uri="{9D8B030D-6E8A-4147-A177-3AD203B41FA5}">
                      <a16:colId xmlns:a16="http://schemas.microsoft.com/office/drawing/2014/main" val="20003"/>
                    </a:ext>
                  </a:extLst>
                </a:gridCol>
                <a:gridCol w="620534">
                  <a:extLst>
                    <a:ext uri="{9D8B030D-6E8A-4147-A177-3AD203B41FA5}">
                      <a16:colId xmlns:a16="http://schemas.microsoft.com/office/drawing/2014/main" val="20004"/>
                    </a:ext>
                  </a:extLst>
                </a:gridCol>
                <a:gridCol w="5597817">
                  <a:extLst>
                    <a:ext uri="{9D8B030D-6E8A-4147-A177-3AD203B41FA5}">
                      <a16:colId xmlns:a16="http://schemas.microsoft.com/office/drawing/2014/main" val="20005"/>
                    </a:ext>
                  </a:extLst>
                </a:gridCol>
              </a:tblGrid>
              <a:tr h="891548">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t>Subgroup</a:t>
                      </a:r>
                      <a:endParaRPr sz="9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200"/>
                        <a:buFont typeface="Arial"/>
                        <a:buNone/>
                      </a:pPr>
                      <a:r>
                        <a:rPr lang="en-US" sz="900" u="none" strike="noStrike" cap="none" dirty="0"/>
                        <a:t>Fall</a:t>
                      </a:r>
                      <a:endParaRPr sz="9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900" u="none" strike="noStrike" cap="none" dirty="0"/>
                        <a:t>%Proficient &amp; Above </a:t>
                      </a: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900" u="none" strike="noStrike" cap="none" dirty="0"/>
                        <a:t>ELA</a:t>
                      </a:r>
                      <a:endParaRPr sz="900" u="none" strike="noStrike" cap="none" dirty="0"/>
                    </a:p>
                  </a:txBody>
                  <a:tcPr marL="68588" marR="68588" marT="34294" marB="34294"/>
                </a:tc>
                <a:tc>
                  <a:txBody>
                    <a:bodyPr/>
                    <a:lstStyle/>
                    <a:p>
                      <a:pPr marL="0" marR="0" lvl="0" indent="0" algn="ctr" rtl="0">
                        <a:lnSpc>
                          <a:spcPct val="100000"/>
                        </a:lnSpc>
                        <a:spcBef>
                          <a:spcPts val="0"/>
                        </a:spcBef>
                        <a:spcAft>
                          <a:spcPts val="0"/>
                        </a:spcAft>
                        <a:buClr>
                          <a:schemeClr val="dk1"/>
                        </a:buClr>
                        <a:buSzPts val="1200"/>
                        <a:buFont typeface="Calibri"/>
                        <a:buNone/>
                      </a:pPr>
                      <a:r>
                        <a:rPr lang="en-US" sz="900" u="none" strike="noStrike" cap="none" dirty="0"/>
                        <a:t>Winter</a:t>
                      </a:r>
                      <a:endParaRPr sz="9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900" u="none" strike="noStrike" cap="none" dirty="0"/>
                        <a:t>%Proficient &amp; Above </a:t>
                      </a: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900" u="none" strike="noStrike" cap="none" dirty="0"/>
                        <a:t>ELA </a:t>
                      </a:r>
                      <a:endParaRPr sz="9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200"/>
                        <a:buFont typeface="Arial"/>
                        <a:buNone/>
                      </a:pPr>
                      <a:r>
                        <a:rPr lang="en-US" sz="900" u="none" strike="noStrike" cap="none" dirty="0"/>
                        <a:t>Fall</a:t>
                      </a:r>
                      <a:endParaRPr sz="9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900" u="none" strike="noStrike" cap="none" dirty="0"/>
                        <a:t>%Proficient &amp; Above </a:t>
                      </a: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900" u="none" strike="noStrike" cap="none" dirty="0"/>
                        <a:t>Math</a:t>
                      </a:r>
                      <a:endParaRPr sz="900" u="none" strike="noStrike" cap="none" dirty="0"/>
                    </a:p>
                  </a:txBody>
                  <a:tcPr marL="68588" marR="68588" marT="34294" marB="34294"/>
                </a:tc>
                <a:tc>
                  <a:txBody>
                    <a:bodyPr/>
                    <a:lstStyle/>
                    <a:p>
                      <a:pPr marL="0" marR="0" lvl="0" indent="0" algn="ctr" rtl="0">
                        <a:lnSpc>
                          <a:spcPct val="100000"/>
                        </a:lnSpc>
                        <a:spcBef>
                          <a:spcPts val="0"/>
                        </a:spcBef>
                        <a:spcAft>
                          <a:spcPts val="0"/>
                        </a:spcAft>
                        <a:buClr>
                          <a:schemeClr val="dk1"/>
                        </a:buClr>
                        <a:buSzPts val="1200"/>
                        <a:buFont typeface="Calibri"/>
                        <a:buNone/>
                      </a:pPr>
                      <a:r>
                        <a:rPr lang="en-US" sz="900" u="none" strike="noStrike" cap="none" dirty="0"/>
                        <a:t>Winter</a:t>
                      </a:r>
                      <a:endParaRPr sz="9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900" u="none" strike="noStrike" cap="none" dirty="0"/>
                        <a:t>%Proficient &amp; Above </a:t>
                      </a: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900" u="none" strike="noStrike" cap="none" dirty="0"/>
                        <a:t>Math</a:t>
                      </a:r>
                      <a:endParaRPr sz="9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200"/>
                        <a:buFont typeface="Arial"/>
                        <a:buNone/>
                      </a:pPr>
                      <a:r>
                        <a:rPr lang="en-US" sz="900" u="none" strike="noStrike" cap="none" dirty="0"/>
                        <a:t>Summary of Data</a:t>
                      </a:r>
                      <a:endParaRPr sz="900" u="none" strike="noStrike" cap="none" dirty="0"/>
                    </a:p>
                    <a:p>
                      <a:pPr marL="0" marR="0" lvl="0" indent="0" algn="ctr" rtl="0">
                        <a:lnSpc>
                          <a:spcPct val="100000"/>
                        </a:lnSpc>
                        <a:spcBef>
                          <a:spcPts val="0"/>
                        </a:spcBef>
                        <a:spcAft>
                          <a:spcPts val="0"/>
                        </a:spcAft>
                        <a:buClr>
                          <a:srgbClr val="000000"/>
                        </a:buClr>
                        <a:buSzPts val="1200"/>
                        <a:buFont typeface="Arial"/>
                        <a:buNone/>
                      </a:pPr>
                      <a:r>
                        <a:rPr lang="en-US" sz="900" u="none" strike="noStrike" cap="none" dirty="0"/>
                        <a:t>(Facts Only)</a:t>
                      </a:r>
                      <a:endParaRPr sz="900" u="none" strike="noStrike" cap="none" dirty="0"/>
                    </a:p>
                    <a:p>
                      <a:pPr marL="0" marR="0" lvl="0" indent="0" algn="ctr" rtl="0">
                        <a:lnSpc>
                          <a:spcPct val="100000"/>
                        </a:lnSpc>
                        <a:spcBef>
                          <a:spcPts val="0"/>
                        </a:spcBef>
                        <a:spcAft>
                          <a:spcPts val="0"/>
                        </a:spcAft>
                        <a:buClr>
                          <a:schemeClr val="dk1"/>
                        </a:buClr>
                        <a:buSzPts val="1200"/>
                        <a:buFont typeface="Calibri"/>
                        <a:buNone/>
                      </a:pPr>
                      <a:endParaRPr sz="900" u="none" strike="noStrike" cap="none" dirty="0"/>
                    </a:p>
                  </a:txBody>
                  <a:tcPr marL="68588" marR="68588" marT="34294" marB="34294"/>
                </a:tc>
                <a:extLst>
                  <a:ext uri="{0D108BD9-81ED-4DB2-BD59-A6C34878D82A}">
                    <a16:rowId xmlns:a16="http://schemas.microsoft.com/office/drawing/2014/main" val="10000"/>
                  </a:ext>
                </a:extLst>
              </a:tr>
              <a:tr h="480068">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t>Overall</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12%</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14%</a:t>
                      </a:r>
                      <a:endParaRPr sz="9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6%</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10%</a:t>
                      </a:r>
                      <a:endParaRPr sz="900" u="none" strike="noStrike" cap="none" dirty="0">
                        <a:highlight>
                          <a:srgbClr val="00FF00"/>
                        </a:highlight>
                      </a:endParaRPr>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900" u="none" strike="noStrike" cap="none" dirty="0"/>
                        <a:t>Difference between fall and winter in Reading: +2%</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900" u="none" strike="noStrike" cap="none" dirty="0"/>
                        <a:t>Difference between fall and winter in Math: +4%</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900" u="none" strike="noStrike" cap="none" dirty="0"/>
                        <a:t>Students are demonstrating growth in the milestone predictors  in proficiency and above overall. </a:t>
                      </a:r>
                      <a:endParaRPr sz="900" u="none" strike="noStrike" cap="none" dirty="0"/>
                    </a:p>
                  </a:txBody>
                  <a:tcPr marL="68588" marR="68588" marT="34294" marB="34294"/>
                </a:tc>
                <a:extLst>
                  <a:ext uri="{0D108BD9-81ED-4DB2-BD59-A6C34878D82A}">
                    <a16:rowId xmlns:a16="http://schemas.microsoft.com/office/drawing/2014/main" val="10001"/>
                  </a:ext>
                </a:extLst>
              </a:tr>
              <a:tr h="617228">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t>Female</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FFFF00"/>
                          </a:highlight>
                        </a:rPr>
                        <a:t>13%</a:t>
                      </a:r>
                      <a:endParaRPr sz="900" u="none" strike="noStrike" cap="none" dirty="0">
                        <a:highlight>
                          <a:srgbClr val="FF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FFFF00"/>
                          </a:highlight>
                        </a:rPr>
                        <a:t>13%</a:t>
                      </a:r>
                      <a:endParaRPr sz="900" u="none" strike="noStrike" cap="none" dirty="0">
                        <a:highlight>
                          <a:srgbClr val="FF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FFFF00"/>
                          </a:highlight>
                        </a:rPr>
                        <a:t>4%</a:t>
                      </a:r>
                      <a:endParaRPr sz="900" u="none" strike="noStrike" cap="none" dirty="0">
                        <a:highlight>
                          <a:srgbClr val="FF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FFFF00"/>
                          </a:highlight>
                        </a:rPr>
                        <a:t>4%</a:t>
                      </a:r>
                      <a:endParaRPr sz="900" u="none" strike="noStrike" cap="none" dirty="0">
                        <a:highlight>
                          <a:srgbClr val="FFFF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0%</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0%</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Females have not decreased or increased in proficient/above on the milestone predictors. They have made growth on their growth targets established by APS based  Predictors on MAP.</a:t>
                      </a:r>
                      <a:endParaRPr sz="900" u="none" strike="noStrike" cap="none" dirty="0"/>
                    </a:p>
                  </a:txBody>
                  <a:tcPr marL="68588" marR="68588" marT="34294" marB="34294"/>
                </a:tc>
                <a:extLst>
                  <a:ext uri="{0D108BD9-81ED-4DB2-BD59-A6C34878D82A}">
                    <a16:rowId xmlns:a16="http://schemas.microsoft.com/office/drawing/2014/main" val="10002"/>
                  </a:ext>
                </a:extLst>
              </a:tr>
              <a:tr h="617228">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a:t>Male</a:t>
                      </a:r>
                      <a:endParaRPr sz="9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11%</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14%</a:t>
                      </a:r>
                      <a:endParaRPr sz="9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6%</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9%</a:t>
                      </a:r>
                      <a:endParaRPr sz="900" u="none" strike="noStrike" cap="none" dirty="0">
                        <a:highlight>
                          <a:srgbClr val="00FF00"/>
                        </a:highlight>
                      </a:endParaRPr>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900" u="none" strike="noStrike" cap="none" dirty="0"/>
                        <a:t>Difference between fall and winter in Reading: +3%</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900" u="none" strike="noStrike" cap="none" dirty="0"/>
                        <a:t>Difference between fall and winter in Math: +3%</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900" u="none" strike="noStrike" cap="none" dirty="0"/>
                        <a:t>Males have made an increase on Milestones Predictors in Reading and Math. Continued </a:t>
                      </a:r>
                      <a:r>
                        <a:rPr lang="en-US" sz="900" u="none" strike="noStrike" cap="none" dirty="0" err="1"/>
                        <a:t>implemention</a:t>
                      </a:r>
                      <a:r>
                        <a:rPr lang="en-US" sz="900" u="none" strike="noStrike" cap="none" dirty="0"/>
                        <a:t> of action steps with fidelity should ensure continued growth.</a:t>
                      </a:r>
                      <a:endParaRPr sz="900" u="none" strike="noStrike" cap="none" dirty="0"/>
                    </a:p>
                  </a:txBody>
                  <a:tcPr marL="68588" marR="68588" marT="34294" marB="34294"/>
                </a:tc>
                <a:extLst>
                  <a:ext uri="{0D108BD9-81ED-4DB2-BD59-A6C34878D82A}">
                    <a16:rowId xmlns:a16="http://schemas.microsoft.com/office/drawing/2014/main" val="10003"/>
                  </a:ext>
                </a:extLst>
              </a:tr>
              <a:tr h="617228">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a:t>SWD</a:t>
                      </a:r>
                      <a:endParaRPr sz="9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5%</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11%</a:t>
                      </a:r>
                      <a:endParaRPr sz="9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10%</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FF0000"/>
                          </a:highlight>
                        </a:rPr>
                        <a:t>5%</a:t>
                      </a:r>
                      <a:endParaRPr sz="900" u="none" strike="noStrike" cap="none" dirty="0">
                        <a:highlight>
                          <a:srgbClr val="FF00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+6%</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-5%</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SWD have demonstrated growth in reading but there has been a decrease in math. Some of the shifts are due to shifts in enrollment.</a:t>
                      </a:r>
                      <a:endParaRPr sz="900" u="none" strike="noStrike" cap="none" dirty="0"/>
                    </a:p>
                  </a:txBody>
                  <a:tcPr marL="68588" marR="68588" marT="34294" marB="34294"/>
                </a:tc>
                <a:extLst>
                  <a:ext uri="{0D108BD9-81ED-4DB2-BD59-A6C34878D82A}">
                    <a16:rowId xmlns:a16="http://schemas.microsoft.com/office/drawing/2014/main" val="10004"/>
                  </a:ext>
                </a:extLst>
              </a:tr>
              <a:tr h="617228">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a:t>ELL</a:t>
                      </a:r>
                      <a:endParaRPr sz="9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10%</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11%</a:t>
                      </a:r>
                      <a:endParaRPr sz="9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0%</a:t>
                      </a: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highlight>
                            <a:srgbClr val="00FF00"/>
                          </a:highlight>
                        </a:rPr>
                        <a:t>4%</a:t>
                      </a:r>
                      <a:endParaRPr sz="900" u="none" strike="noStrike" cap="none" dirty="0">
                        <a:highlight>
                          <a:srgbClr val="00FF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+1%</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+4%</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Calibri"/>
                          <a:cs typeface="Calibri"/>
                          <a:sym typeface="Arial"/>
                        </a:rPr>
                        <a:t>ELL students have made progress in both Reading and Math. Continued implementation of action steps with fidelity should ensure continued growth.</a:t>
                      </a:r>
                      <a:endParaRPr sz="900" u="none" strike="noStrike" cap="none" dirty="0"/>
                    </a:p>
                  </a:txBody>
                  <a:tcPr marL="68588" marR="68588" marT="34294" marB="34294"/>
                </a:tc>
                <a:extLst>
                  <a:ext uri="{0D108BD9-81ED-4DB2-BD59-A6C34878D82A}">
                    <a16:rowId xmlns:a16="http://schemas.microsoft.com/office/drawing/2014/main" val="10005"/>
                  </a:ext>
                </a:extLst>
              </a:tr>
              <a:tr h="331761">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dirty="0"/>
                        <a:t>Gifted/Talent Dev</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9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9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9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9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900" u="none" strike="noStrike" cap="none" dirty="0"/>
                        <a:t>*Less than 10 students by APS graphs data. Data is not present </a:t>
                      </a:r>
                      <a:endParaRPr sz="900" u="none" strike="noStrike" cap="none" dirty="0"/>
                    </a:p>
                  </a:txBody>
                  <a:tcPr marL="68588" marR="68588" marT="34294" marB="34294"/>
                </a:tc>
                <a:extLst>
                  <a:ext uri="{0D108BD9-81ED-4DB2-BD59-A6C34878D82A}">
                    <a16:rowId xmlns:a16="http://schemas.microsoft.com/office/drawing/2014/main" val="10006"/>
                  </a:ext>
                </a:extLst>
              </a:tr>
            </a:tbl>
          </a:graphicData>
        </a:graphic>
      </p:graphicFrame>
      <p:sp>
        <p:nvSpPr>
          <p:cNvPr id="130" name="Google Shape;130;p3"/>
          <p:cNvSpPr txBox="1"/>
          <p:nvPr/>
        </p:nvSpPr>
        <p:spPr>
          <a:xfrm>
            <a:off x="5729767" y="492317"/>
            <a:ext cx="2668227" cy="900216"/>
          </a:xfrm>
          <a:prstGeom prst="rect">
            <a:avLst/>
          </a:prstGeom>
          <a:noFill/>
          <a:ln>
            <a:noFill/>
          </a:ln>
        </p:spPr>
        <p:txBody>
          <a:bodyPr spcFirstLastPara="1" wrap="square" lIns="68569" tIns="34275" rIns="68569" bIns="34275" anchor="t" anchorCtr="0">
            <a:spAutoFit/>
          </a:bodyPr>
          <a:lstStyle/>
          <a:p>
            <a:pPr algn="ctr">
              <a:buSzPts val="2400"/>
            </a:pPr>
            <a:r>
              <a:rPr lang="en-US" sz="1800" b="1" dirty="0">
                <a:solidFill>
                  <a:srgbClr val="0070C0"/>
                </a:solidFill>
                <a:latin typeface="Calibri"/>
                <a:ea typeface="Calibri"/>
                <a:cs typeface="Calibri"/>
                <a:sym typeface="Calibri"/>
              </a:rPr>
              <a:t>Academic Indicators</a:t>
            </a:r>
            <a:endParaRPr sz="1050" dirty="0"/>
          </a:p>
          <a:p>
            <a:pPr algn="ctr">
              <a:buSzPts val="2400"/>
            </a:pPr>
            <a:r>
              <a:rPr lang="en-US" sz="1800" b="1" dirty="0">
                <a:solidFill>
                  <a:srgbClr val="00B050"/>
                </a:solidFill>
                <a:latin typeface="Calibri"/>
                <a:ea typeface="Calibri"/>
                <a:cs typeface="Calibri"/>
                <a:sym typeface="Calibri"/>
              </a:rPr>
              <a:t>MAP Proficiency</a:t>
            </a:r>
          </a:p>
          <a:p>
            <a:pPr algn="ctr">
              <a:buSzPts val="2400"/>
            </a:pPr>
            <a:r>
              <a:rPr lang="en-US" sz="1800" b="1" dirty="0">
                <a:solidFill>
                  <a:srgbClr val="00B050"/>
                </a:solidFill>
                <a:latin typeface="Calibri"/>
                <a:cs typeface="Calibri"/>
                <a:sym typeface="Calibri"/>
              </a:rPr>
              <a:t>Proficient and Above</a:t>
            </a:r>
            <a:endParaRPr sz="1050" dirty="0"/>
          </a:p>
        </p:txBody>
      </p:sp>
      <p:pic>
        <p:nvPicPr>
          <p:cNvPr id="4" name="Picture 3" descr="A picture containing text&#10;&#10;Description automatically generated">
            <a:extLst>
              <a:ext uri="{FF2B5EF4-FFF2-40B4-BE49-F238E27FC236}">
                <a16:creationId xmlns:a16="http://schemas.microsoft.com/office/drawing/2014/main" id="{2C202DEA-7E92-4EEA-8CBD-3A2A06F80B1C}"/>
              </a:ext>
            </a:extLst>
          </p:cNvPr>
          <p:cNvPicPr>
            <a:picLocks noChangeAspect="1"/>
          </p:cNvPicPr>
          <p:nvPr/>
        </p:nvPicPr>
        <p:blipFill>
          <a:blip r:embed="rId3"/>
          <a:stretch>
            <a:fillRect/>
          </a:stretch>
        </p:blipFill>
        <p:spPr>
          <a:xfrm>
            <a:off x="229076" y="138621"/>
            <a:ext cx="1363483" cy="1349711"/>
          </a:xfrm>
          <a:prstGeom prst="rect">
            <a:avLst/>
          </a:prstGeom>
        </p:spPr>
      </p:pic>
      <p:pic>
        <p:nvPicPr>
          <p:cNvPr id="5" name="Picture 4" descr="A white circular object with black text&#10;&#10;Description automatically generated with low confidence">
            <a:extLst>
              <a:ext uri="{FF2B5EF4-FFF2-40B4-BE49-F238E27FC236}">
                <a16:creationId xmlns:a16="http://schemas.microsoft.com/office/drawing/2014/main" id="{E162120C-72E0-482E-B654-9EFBC092F2EB}"/>
              </a:ext>
            </a:extLst>
          </p:cNvPr>
          <p:cNvPicPr>
            <a:picLocks noChangeAspect="1"/>
          </p:cNvPicPr>
          <p:nvPr/>
        </p:nvPicPr>
        <p:blipFill>
          <a:blip r:embed="rId4"/>
          <a:stretch>
            <a:fillRect/>
          </a:stretch>
        </p:blipFill>
        <p:spPr>
          <a:xfrm>
            <a:off x="1819140" y="15069"/>
            <a:ext cx="1489933" cy="14899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Google Shape;129;p3"/>
          <p:cNvGraphicFramePr/>
          <p:nvPr/>
        </p:nvGraphicFramePr>
        <p:xfrm>
          <a:off x="140180" y="1874514"/>
          <a:ext cx="8863642" cy="4158571"/>
        </p:xfrm>
        <a:graphic>
          <a:graphicData uri="http://schemas.openxmlformats.org/drawingml/2006/table">
            <a:tbl>
              <a:tblPr firstRow="1" bandRow="1">
                <a:noFill/>
              </a:tblPr>
              <a:tblGrid>
                <a:gridCol w="745475">
                  <a:extLst>
                    <a:ext uri="{9D8B030D-6E8A-4147-A177-3AD203B41FA5}">
                      <a16:colId xmlns:a16="http://schemas.microsoft.com/office/drawing/2014/main" val="20000"/>
                    </a:ext>
                  </a:extLst>
                </a:gridCol>
                <a:gridCol w="657773">
                  <a:extLst>
                    <a:ext uri="{9D8B030D-6E8A-4147-A177-3AD203B41FA5}">
                      <a16:colId xmlns:a16="http://schemas.microsoft.com/office/drawing/2014/main" val="20001"/>
                    </a:ext>
                  </a:extLst>
                </a:gridCol>
                <a:gridCol w="675312">
                  <a:extLst>
                    <a:ext uri="{9D8B030D-6E8A-4147-A177-3AD203B41FA5}">
                      <a16:colId xmlns:a16="http://schemas.microsoft.com/office/drawing/2014/main" val="20002"/>
                    </a:ext>
                  </a:extLst>
                </a:gridCol>
                <a:gridCol w="723550">
                  <a:extLst>
                    <a:ext uri="{9D8B030D-6E8A-4147-A177-3AD203B41FA5}">
                      <a16:colId xmlns:a16="http://schemas.microsoft.com/office/drawing/2014/main" val="20003"/>
                    </a:ext>
                  </a:extLst>
                </a:gridCol>
                <a:gridCol w="710393">
                  <a:extLst>
                    <a:ext uri="{9D8B030D-6E8A-4147-A177-3AD203B41FA5}">
                      <a16:colId xmlns:a16="http://schemas.microsoft.com/office/drawing/2014/main" val="20004"/>
                    </a:ext>
                  </a:extLst>
                </a:gridCol>
                <a:gridCol w="5351139">
                  <a:extLst>
                    <a:ext uri="{9D8B030D-6E8A-4147-A177-3AD203B41FA5}">
                      <a16:colId xmlns:a16="http://schemas.microsoft.com/office/drawing/2014/main" val="20005"/>
                    </a:ext>
                  </a:extLst>
                </a:gridCol>
              </a:tblGrid>
              <a:tr h="723533">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dirty="0"/>
                        <a:t>Subgroup</a:t>
                      </a:r>
                      <a:endParaRPr sz="8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dirty="0"/>
                        <a:t>Fall</a:t>
                      </a:r>
                      <a:endParaRPr sz="8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800" u="none" strike="noStrike" cap="none" dirty="0"/>
                        <a:t>%Beginning</a:t>
                      </a: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800" u="none" strike="noStrike" cap="none" dirty="0"/>
                        <a:t>ELA</a:t>
                      </a:r>
                      <a:endParaRPr sz="800" u="none" strike="noStrike" cap="none" dirty="0"/>
                    </a:p>
                  </a:txBody>
                  <a:tcPr marL="68588" marR="68588" marT="34294" marB="34294"/>
                </a:tc>
                <a:tc>
                  <a:txBody>
                    <a:bodyPr/>
                    <a:lstStyle/>
                    <a:p>
                      <a:pPr marL="0" marR="0" lvl="0" indent="0" algn="ctr" rtl="0">
                        <a:lnSpc>
                          <a:spcPct val="100000"/>
                        </a:lnSpc>
                        <a:spcBef>
                          <a:spcPts val="0"/>
                        </a:spcBef>
                        <a:spcAft>
                          <a:spcPts val="0"/>
                        </a:spcAft>
                        <a:buClr>
                          <a:schemeClr val="dk1"/>
                        </a:buClr>
                        <a:buSzPts val="1200"/>
                        <a:buFont typeface="Calibri"/>
                        <a:buNone/>
                      </a:pPr>
                      <a:r>
                        <a:rPr lang="en-US" sz="800" u="none" strike="noStrike" cap="none" dirty="0"/>
                        <a:t>Winter</a:t>
                      </a:r>
                      <a:endParaRPr sz="8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800" u="none" strike="noStrike" cap="none" dirty="0"/>
                        <a:t>%Beginning</a:t>
                      </a: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800" u="none" strike="noStrike" cap="none" dirty="0"/>
                        <a:t>ELA </a:t>
                      </a:r>
                      <a:endParaRPr sz="8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dirty="0"/>
                        <a:t>Fall</a:t>
                      </a:r>
                      <a:endParaRPr sz="8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800" u="none" strike="noStrike" cap="none" dirty="0"/>
                        <a:t>%Beginning</a:t>
                      </a: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800" u="none" strike="noStrike" cap="none" dirty="0"/>
                        <a:t>Math</a:t>
                      </a:r>
                      <a:endParaRPr sz="800" u="none" strike="noStrike" cap="none" dirty="0"/>
                    </a:p>
                  </a:txBody>
                  <a:tcPr marL="68588" marR="68588" marT="34294" marB="34294"/>
                </a:tc>
                <a:tc>
                  <a:txBody>
                    <a:bodyPr/>
                    <a:lstStyle/>
                    <a:p>
                      <a:pPr marL="0" marR="0" lvl="0" indent="0" algn="ctr" rtl="0">
                        <a:lnSpc>
                          <a:spcPct val="100000"/>
                        </a:lnSpc>
                        <a:spcBef>
                          <a:spcPts val="0"/>
                        </a:spcBef>
                        <a:spcAft>
                          <a:spcPts val="0"/>
                        </a:spcAft>
                        <a:buClr>
                          <a:schemeClr val="dk1"/>
                        </a:buClr>
                        <a:buSzPts val="1200"/>
                        <a:buFont typeface="Calibri"/>
                        <a:buNone/>
                      </a:pPr>
                      <a:r>
                        <a:rPr lang="en-US" sz="800" u="none" strike="noStrike" cap="none" dirty="0"/>
                        <a:t>Winter</a:t>
                      </a:r>
                      <a:endParaRPr sz="800" u="none" strike="noStrike" cap="none" dirty="0"/>
                    </a:p>
                    <a:p>
                      <a:pPr marL="0" marR="0" lvl="0" indent="0" algn="ctr" rtl="0">
                        <a:lnSpc>
                          <a:spcPct val="100000"/>
                        </a:lnSpc>
                        <a:spcBef>
                          <a:spcPts val="0"/>
                        </a:spcBef>
                        <a:spcAft>
                          <a:spcPts val="0"/>
                        </a:spcAft>
                        <a:buClr>
                          <a:schemeClr val="dk1"/>
                        </a:buClr>
                        <a:buSzPts val="1050"/>
                        <a:buFont typeface="Calibri"/>
                        <a:buNone/>
                      </a:pPr>
                      <a:r>
                        <a:rPr lang="en-US" sz="800" u="none" strike="noStrike" cap="none" dirty="0"/>
                        <a:t>%Beginning</a:t>
                      </a: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endParaRPr sz="80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800" u="none" strike="noStrike" cap="none" dirty="0"/>
                        <a:t>Math</a:t>
                      </a:r>
                      <a:endParaRPr sz="8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Summary of Data</a:t>
                      </a:r>
                      <a:endParaRPr sz="800" u="none" strike="noStrike" cap="none"/>
                    </a:p>
                    <a:p>
                      <a:pPr marL="0" marR="0" lvl="0" indent="0" algn="ctr" rtl="0">
                        <a:lnSpc>
                          <a:spcPct val="100000"/>
                        </a:lnSpc>
                        <a:spcBef>
                          <a:spcPts val="0"/>
                        </a:spcBef>
                        <a:spcAft>
                          <a:spcPts val="0"/>
                        </a:spcAft>
                        <a:buClr>
                          <a:srgbClr val="000000"/>
                        </a:buClr>
                        <a:buSzPts val="1200"/>
                        <a:buFont typeface="Arial"/>
                        <a:buNone/>
                      </a:pPr>
                      <a:r>
                        <a:rPr lang="en-US" sz="800" u="none" strike="noStrike" cap="none"/>
                        <a:t>(Facts Only)</a:t>
                      </a:r>
                      <a:endParaRPr sz="800" u="none" strike="noStrike" cap="none"/>
                    </a:p>
                    <a:p>
                      <a:pPr marL="0" marR="0" lvl="0" indent="0" algn="ctr" rtl="0">
                        <a:lnSpc>
                          <a:spcPct val="100000"/>
                        </a:lnSpc>
                        <a:spcBef>
                          <a:spcPts val="0"/>
                        </a:spcBef>
                        <a:spcAft>
                          <a:spcPts val="0"/>
                        </a:spcAft>
                        <a:buClr>
                          <a:schemeClr val="dk1"/>
                        </a:buClr>
                        <a:buSzPts val="1200"/>
                        <a:buFont typeface="Calibri"/>
                        <a:buNone/>
                      </a:pPr>
                      <a:endParaRPr sz="800" u="none" strike="noStrike" cap="none"/>
                    </a:p>
                  </a:txBody>
                  <a:tcPr marL="68588" marR="68588" marT="34294" marB="34294"/>
                </a:tc>
                <a:extLst>
                  <a:ext uri="{0D108BD9-81ED-4DB2-BD59-A6C34878D82A}">
                    <a16:rowId xmlns:a16="http://schemas.microsoft.com/office/drawing/2014/main" val="10000"/>
                  </a:ext>
                </a:extLst>
              </a:tr>
              <a:tr h="571508">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dirty="0"/>
                        <a:t>Overall</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63%</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54%</a:t>
                      </a:r>
                      <a:endParaRPr sz="8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64%</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58%</a:t>
                      </a:r>
                      <a:endParaRPr sz="800" u="none" strike="noStrike" cap="none" dirty="0">
                        <a:highlight>
                          <a:srgbClr val="00FF00"/>
                        </a:highlight>
                      </a:endParaRPr>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800" u="none" strike="noStrike" cap="none" dirty="0"/>
                        <a:t>Difference between fall and winter in Reading: -9%</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800" u="none" strike="noStrike" cap="none" dirty="0"/>
                        <a:t>Difference between fall and winter in Math: -6%</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800" u="none" strike="noStrike" cap="none" dirty="0"/>
                        <a:t>We have decreased the number of Beginning students on Milestone predictors school wide. </a:t>
                      </a:r>
                      <a:r>
                        <a:rPr kumimoji="0" lang="en-US" sz="800" b="0" i="0" u="none" strike="noStrike" kern="0" cap="none" spc="0" normalizeH="0" baseline="0" noProof="0" dirty="0">
                          <a:ln>
                            <a:noFill/>
                          </a:ln>
                          <a:solidFill>
                            <a:srgbClr val="000000"/>
                          </a:solidFill>
                          <a:effectLst/>
                          <a:uLnTx/>
                          <a:uFillTx/>
                          <a:latin typeface="Calibri"/>
                          <a:cs typeface="Calibri"/>
                          <a:sym typeface="Arial"/>
                        </a:rPr>
                        <a:t>Continued implementation of action steps with fidelity should ensure continued decrease in beginning level.</a:t>
                      </a:r>
                      <a:endParaRPr lang="en-US" sz="800" u="none" strike="noStrike" cap="none" dirty="0"/>
                    </a:p>
                  </a:txBody>
                  <a:tcPr marL="68588" marR="68588" marT="34294" marB="34294"/>
                </a:tc>
                <a:extLst>
                  <a:ext uri="{0D108BD9-81ED-4DB2-BD59-A6C34878D82A}">
                    <a16:rowId xmlns:a16="http://schemas.microsoft.com/office/drawing/2014/main" val="10001"/>
                  </a:ext>
                </a:extLst>
              </a:tr>
              <a:tr h="571508">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dirty="0"/>
                        <a:t>Female</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60%</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46%</a:t>
                      </a:r>
                      <a:endParaRPr sz="8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63%</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60%</a:t>
                      </a:r>
                      <a:endParaRPr sz="800" u="none" strike="noStrike" cap="none" dirty="0">
                        <a:highlight>
                          <a:srgbClr val="00FF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-14%</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+3%</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Although the percentage of females in the proficient area of the predictor did not increase, the number of females in the beginning area have decreased (increasing the number of females in Developing area. )</a:t>
                      </a:r>
                      <a:endParaRPr sz="800" u="none" strike="noStrike" cap="none" dirty="0"/>
                    </a:p>
                  </a:txBody>
                  <a:tcPr marL="68588" marR="68588" marT="34294" marB="34294"/>
                </a:tc>
                <a:extLst>
                  <a:ext uri="{0D108BD9-81ED-4DB2-BD59-A6C34878D82A}">
                    <a16:rowId xmlns:a16="http://schemas.microsoft.com/office/drawing/2014/main" val="10002"/>
                  </a:ext>
                </a:extLst>
              </a:tr>
              <a:tr h="697238">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a:t>Male</a:t>
                      </a:r>
                      <a:endParaRPr sz="8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66%</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64%</a:t>
                      </a:r>
                      <a:endParaRPr sz="8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65%</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58%</a:t>
                      </a:r>
                      <a:endParaRPr sz="800" u="none" strike="noStrike" cap="none" dirty="0">
                        <a:highlight>
                          <a:srgbClr val="00FF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-2%</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-7%</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US" sz="800" u="none" strike="noStrike" cap="none" dirty="0"/>
                        <a:t>We have decreased the number of Beginning students on Milestone predictors among males. </a:t>
                      </a:r>
                      <a:r>
                        <a:rPr kumimoji="0" lang="en-US" sz="800" b="0" i="0" u="none" strike="noStrike" kern="0" cap="none" spc="0" normalizeH="0" baseline="0" noProof="0" dirty="0">
                          <a:ln>
                            <a:noFill/>
                          </a:ln>
                          <a:solidFill>
                            <a:srgbClr val="000000"/>
                          </a:solidFill>
                          <a:effectLst/>
                          <a:uLnTx/>
                          <a:uFillTx/>
                          <a:latin typeface="Calibri"/>
                          <a:cs typeface="Calibri"/>
                          <a:sym typeface="Arial"/>
                        </a:rPr>
                        <a:t>Continued implementation of action steps with fidelity should ensure continued decrease in beginning level.</a:t>
                      </a:r>
                      <a:endParaRPr lang="en-US" sz="800" u="none" strike="noStrike" cap="none" dirty="0"/>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endParaRPr sz="800" u="none" strike="noStrike" cap="none" dirty="0"/>
                    </a:p>
                  </a:txBody>
                  <a:tcPr marL="68588" marR="68588" marT="34294" marB="34294"/>
                </a:tc>
                <a:extLst>
                  <a:ext uri="{0D108BD9-81ED-4DB2-BD59-A6C34878D82A}">
                    <a16:rowId xmlns:a16="http://schemas.microsoft.com/office/drawing/2014/main" val="10003"/>
                  </a:ext>
                </a:extLst>
              </a:tr>
              <a:tr h="571508">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a:t>SWD</a:t>
                      </a:r>
                      <a:endParaRPr sz="8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75%</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FF0000"/>
                          </a:highlight>
                        </a:rPr>
                        <a:t>79%</a:t>
                      </a:r>
                      <a:endParaRPr sz="800" u="none" strike="noStrike" cap="none" dirty="0">
                        <a:highlight>
                          <a:srgbClr val="FF00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75%</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FF0000"/>
                          </a:highlight>
                        </a:rPr>
                        <a:t>79%</a:t>
                      </a:r>
                      <a:endParaRPr sz="800" u="none" strike="noStrike" cap="none" dirty="0">
                        <a:highlight>
                          <a:srgbClr val="FF00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+4%</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+4%</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There has been an increase in the beginning level of achievement with our SWD population. There is a possibility the shift in enrollment. Revisit practices of implementation and strategies to keep students moving forward.  </a:t>
                      </a:r>
                      <a:endParaRPr lang="en-US" sz="800" u="none" strike="noStrike" cap="none" dirty="0"/>
                    </a:p>
                  </a:txBody>
                  <a:tcPr marL="68588" marR="68588" marT="34294" marB="34294"/>
                </a:tc>
                <a:extLst>
                  <a:ext uri="{0D108BD9-81ED-4DB2-BD59-A6C34878D82A}">
                    <a16:rowId xmlns:a16="http://schemas.microsoft.com/office/drawing/2014/main" val="10004"/>
                  </a:ext>
                </a:extLst>
              </a:tr>
              <a:tr h="697238">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a:t>ELL</a:t>
                      </a:r>
                      <a:endParaRPr sz="8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69%</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56%</a:t>
                      </a:r>
                      <a:endParaRPr sz="800" u="none" strike="noStrike" cap="none" dirty="0">
                        <a:highlight>
                          <a:srgbClr val="00FF00"/>
                        </a:highligh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t>66%</a:t>
                      </a: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800" u="none" strike="noStrike" cap="none" dirty="0">
                          <a:highlight>
                            <a:srgbClr val="00FF00"/>
                          </a:highlight>
                        </a:rPr>
                        <a:t>63%</a:t>
                      </a:r>
                      <a:endParaRPr sz="800" u="none" strike="noStrike" cap="none" dirty="0">
                        <a:highlight>
                          <a:srgbClr val="00FF00"/>
                        </a:highlight>
                      </a:endParaRPr>
                    </a:p>
                  </a:txBody>
                  <a:tcPr marL="68588" marR="68588" marT="34294" marB="34294"/>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Reading: -13%</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800" b="0" i="0" u="none" strike="noStrike" kern="0" cap="none" spc="0" normalizeH="0" baseline="0" noProof="0" dirty="0">
                          <a:ln>
                            <a:noFill/>
                          </a:ln>
                          <a:solidFill>
                            <a:srgbClr val="000000"/>
                          </a:solidFill>
                          <a:effectLst/>
                          <a:uLnTx/>
                          <a:uFillTx/>
                          <a:latin typeface="Calibri"/>
                          <a:cs typeface="Calibri"/>
                          <a:sym typeface="Arial"/>
                        </a:rPr>
                        <a:t>Difference between fall and winter in Math: -3%</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US" sz="800" u="none" strike="noStrike" cap="none" dirty="0"/>
                        <a:t>. </a:t>
                      </a:r>
                      <a:r>
                        <a:rPr kumimoji="0" lang="en-US" sz="800" b="0" i="0" u="none" strike="noStrike" kern="0" cap="none" spc="0" normalizeH="0" baseline="0" noProof="0" dirty="0">
                          <a:ln>
                            <a:noFill/>
                          </a:ln>
                          <a:solidFill>
                            <a:srgbClr val="000000"/>
                          </a:solidFill>
                          <a:effectLst/>
                          <a:uLnTx/>
                          <a:uFillTx/>
                          <a:latin typeface="Calibri"/>
                          <a:cs typeface="Calibri"/>
                          <a:sym typeface="Arial"/>
                        </a:rPr>
                        <a:t>Continued implementation of action steps with fidelity should ensure continued decrease in beginning level.</a:t>
                      </a:r>
                      <a:endParaRPr lang="en-US" sz="800" u="none" strike="noStrike" cap="none" dirty="0"/>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endParaRPr kumimoji="0" lang="en-US" sz="800" b="0" i="0" u="none" strike="noStrike" kern="0" cap="none" spc="0" normalizeH="0" baseline="0" noProof="0" dirty="0">
                        <a:ln>
                          <a:noFill/>
                        </a:ln>
                        <a:solidFill>
                          <a:srgbClr val="000000"/>
                        </a:solidFill>
                        <a:effectLst/>
                        <a:uLnTx/>
                        <a:uFillTx/>
                        <a:latin typeface="Calibri"/>
                        <a:cs typeface="Calibri"/>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endParaRPr sz="800" u="none" strike="noStrike" cap="none" dirty="0"/>
                    </a:p>
                  </a:txBody>
                  <a:tcPr marL="68588" marR="68588" marT="34294" marB="34294"/>
                </a:tc>
                <a:extLst>
                  <a:ext uri="{0D108BD9-81ED-4DB2-BD59-A6C34878D82A}">
                    <a16:rowId xmlns:a16="http://schemas.microsoft.com/office/drawing/2014/main" val="10005"/>
                  </a:ext>
                </a:extLst>
              </a:tr>
              <a:tr h="326038">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a:t>Gifted/Talent Dev</a:t>
                      </a:r>
                      <a:endParaRPr sz="8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800" u="none" strike="noStrike" cap="none" dirty="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8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8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800" u="none" strike="noStrike" cap="none" dirty="0"/>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sz="800" u="none" strike="noStrike" cap="none" dirty="0"/>
                        <a:t>*Less than 10 students by APS graphs data. Data is not present </a:t>
                      </a:r>
                    </a:p>
                    <a:p>
                      <a:pPr marL="0" marR="0" lvl="0" indent="0" algn="l" rtl="0">
                        <a:lnSpc>
                          <a:spcPct val="100000"/>
                        </a:lnSpc>
                        <a:spcBef>
                          <a:spcPts val="0"/>
                        </a:spcBef>
                        <a:spcAft>
                          <a:spcPts val="0"/>
                        </a:spcAft>
                        <a:buClr>
                          <a:srgbClr val="000000"/>
                        </a:buClr>
                        <a:buSzPts val="1800"/>
                        <a:buFont typeface="Arial"/>
                        <a:buNone/>
                      </a:pPr>
                      <a:endParaRPr sz="800" u="none" strike="noStrike" cap="none" dirty="0"/>
                    </a:p>
                  </a:txBody>
                  <a:tcPr marL="68588" marR="68588" marT="34294" marB="34294"/>
                </a:tc>
                <a:extLst>
                  <a:ext uri="{0D108BD9-81ED-4DB2-BD59-A6C34878D82A}">
                    <a16:rowId xmlns:a16="http://schemas.microsoft.com/office/drawing/2014/main" val="10006"/>
                  </a:ext>
                </a:extLst>
              </a:tr>
            </a:tbl>
          </a:graphicData>
        </a:graphic>
      </p:graphicFrame>
      <p:sp>
        <p:nvSpPr>
          <p:cNvPr id="130" name="Google Shape;130;p3"/>
          <p:cNvSpPr txBox="1"/>
          <p:nvPr/>
        </p:nvSpPr>
        <p:spPr>
          <a:xfrm>
            <a:off x="5534879" y="665571"/>
            <a:ext cx="2065373" cy="900216"/>
          </a:xfrm>
          <a:prstGeom prst="rect">
            <a:avLst/>
          </a:prstGeom>
          <a:noFill/>
          <a:ln>
            <a:noFill/>
          </a:ln>
        </p:spPr>
        <p:txBody>
          <a:bodyPr spcFirstLastPara="1" wrap="square" lIns="68569" tIns="34275" rIns="68569" bIns="34275" anchor="t" anchorCtr="0">
            <a:spAutoFit/>
          </a:bodyPr>
          <a:lstStyle/>
          <a:p>
            <a:pPr>
              <a:buSzPts val="2400"/>
            </a:pPr>
            <a:r>
              <a:rPr lang="en-US" sz="1800" b="1" dirty="0">
                <a:solidFill>
                  <a:srgbClr val="0070C0"/>
                </a:solidFill>
                <a:latin typeface="Calibri"/>
                <a:ea typeface="Calibri"/>
                <a:cs typeface="Calibri"/>
                <a:sym typeface="Calibri"/>
              </a:rPr>
              <a:t>Academic Indicators</a:t>
            </a:r>
            <a:endParaRPr sz="1050" dirty="0"/>
          </a:p>
          <a:p>
            <a:pPr algn="ctr">
              <a:buSzPts val="2400"/>
            </a:pPr>
            <a:r>
              <a:rPr lang="en-US" sz="1800" b="1" dirty="0">
                <a:solidFill>
                  <a:srgbClr val="00B050"/>
                </a:solidFill>
                <a:latin typeface="Calibri"/>
                <a:ea typeface="Calibri"/>
                <a:cs typeface="Calibri"/>
                <a:sym typeface="Calibri"/>
              </a:rPr>
              <a:t>MAP Proficiency</a:t>
            </a:r>
          </a:p>
          <a:p>
            <a:pPr algn="ctr">
              <a:buSzPts val="2400"/>
            </a:pPr>
            <a:r>
              <a:rPr lang="en-US" sz="1800" b="1" dirty="0">
                <a:solidFill>
                  <a:srgbClr val="FF0000"/>
                </a:solidFill>
                <a:latin typeface="Calibri"/>
                <a:cs typeface="Calibri"/>
                <a:sym typeface="Calibri"/>
              </a:rPr>
              <a:t>Beginning </a:t>
            </a:r>
            <a:endParaRPr sz="1050" dirty="0">
              <a:solidFill>
                <a:srgbClr val="FF0000"/>
              </a:solidFill>
            </a:endParaRPr>
          </a:p>
        </p:txBody>
      </p:sp>
      <p:pic>
        <p:nvPicPr>
          <p:cNvPr id="4" name="Picture 3" descr="A picture containing text&#10;&#10;Description automatically generated">
            <a:extLst>
              <a:ext uri="{FF2B5EF4-FFF2-40B4-BE49-F238E27FC236}">
                <a16:creationId xmlns:a16="http://schemas.microsoft.com/office/drawing/2014/main" id="{9C6D0653-B4AB-4C14-9295-C701FEDA6D40}"/>
              </a:ext>
            </a:extLst>
          </p:cNvPr>
          <p:cNvPicPr>
            <a:picLocks noChangeAspect="1"/>
          </p:cNvPicPr>
          <p:nvPr/>
        </p:nvPicPr>
        <p:blipFill>
          <a:blip r:embed="rId3"/>
          <a:stretch>
            <a:fillRect/>
          </a:stretch>
        </p:blipFill>
        <p:spPr>
          <a:xfrm>
            <a:off x="229076" y="138621"/>
            <a:ext cx="1363483" cy="1349711"/>
          </a:xfrm>
          <a:prstGeom prst="rect">
            <a:avLst/>
          </a:prstGeom>
        </p:spPr>
      </p:pic>
      <p:pic>
        <p:nvPicPr>
          <p:cNvPr id="5" name="Picture 4" descr="A white circular object with black text&#10;&#10;Description automatically generated with low confidence">
            <a:extLst>
              <a:ext uri="{FF2B5EF4-FFF2-40B4-BE49-F238E27FC236}">
                <a16:creationId xmlns:a16="http://schemas.microsoft.com/office/drawing/2014/main" id="{18199424-249B-4027-BECD-26ECF1BD639D}"/>
              </a:ext>
            </a:extLst>
          </p:cNvPr>
          <p:cNvPicPr>
            <a:picLocks noChangeAspect="1"/>
          </p:cNvPicPr>
          <p:nvPr/>
        </p:nvPicPr>
        <p:blipFill>
          <a:blip r:embed="rId4"/>
          <a:stretch>
            <a:fillRect/>
          </a:stretch>
        </p:blipFill>
        <p:spPr>
          <a:xfrm>
            <a:off x="1819140" y="15069"/>
            <a:ext cx="1489933" cy="1489933"/>
          </a:xfrm>
          <a:prstGeom prst="rect">
            <a:avLst/>
          </a:prstGeom>
        </p:spPr>
      </p:pic>
    </p:spTree>
    <p:extLst>
      <p:ext uri="{BB962C8B-B14F-4D97-AF65-F5344CB8AC3E}">
        <p14:creationId xmlns:p14="http://schemas.microsoft.com/office/powerpoint/2010/main" val="193482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AB08E69-9BF1-48C2-80AE-69088CB5D1D1}"/>
              </a:ext>
            </a:extLst>
          </p:cNvPr>
          <p:cNvGraphicFramePr>
            <a:graphicFrameLocks noGrp="1"/>
          </p:cNvGraphicFramePr>
          <p:nvPr/>
        </p:nvGraphicFramePr>
        <p:xfrm>
          <a:off x="73325" y="2114285"/>
          <a:ext cx="8669547" cy="3417582"/>
        </p:xfrm>
        <a:graphic>
          <a:graphicData uri="http://schemas.openxmlformats.org/drawingml/2006/table">
            <a:tbl>
              <a:tblPr/>
              <a:tblGrid>
                <a:gridCol w="1199072">
                  <a:extLst>
                    <a:ext uri="{9D8B030D-6E8A-4147-A177-3AD203B41FA5}">
                      <a16:colId xmlns:a16="http://schemas.microsoft.com/office/drawing/2014/main" val="2324388677"/>
                    </a:ext>
                  </a:extLst>
                </a:gridCol>
                <a:gridCol w="1224951">
                  <a:extLst>
                    <a:ext uri="{9D8B030D-6E8A-4147-A177-3AD203B41FA5}">
                      <a16:colId xmlns:a16="http://schemas.microsoft.com/office/drawing/2014/main" val="1949165077"/>
                    </a:ext>
                  </a:extLst>
                </a:gridCol>
                <a:gridCol w="2596402">
                  <a:extLst>
                    <a:ext uri="{9D8B030D-6E8A-4147-A177-3AD203B41FA5}">
                      <a16:colId xmlns:a16="http://schemas.microsoft.com/office/drawing/2014/main" val="727986784"/>
                    </a:ext>
                  </a:extLst>
                </a:gridCol>
                <a:gridCol w="1442389">
                  <a:extLst>
                    <a:ext uri="{9D8B030D-6E8A-4147-A177-3AD203B41FA5}">
                      <a16:colId xmlns:a16="http://schemas.microsoft.com/office/drawing/2014/main" val="2584698875"/>
                    </a:ext>
                  </a:extLst>
                </a:gridCol>
                <a:gridCol w="2206733">
                  <a:extLst>
                    <a:ext uri="{9D8B030D-6E8A-4147-A177-3AD203B41FA5}">
                      <a16:colId xmlns:a16="http://schemas.microsoft.com/office/drawing/2014/main" val="77949852"/>
                    </a:ext>
                  </a:extLst>
                </a:gridCol>
              </a:tblGrid>
              <a:tr h="632462">
                <a:tc>
                  <a:txBody>
                    <a:bodyPr/>
                    <a:lstStyle/>
                    <a:p>
                      <a:pPr algn="ctr" rtl="0" fontAlgn="t"/>
                      <a:r>
                        <a:rPr lang="en-US" sz="800" b="1">
                          <a:effectLst/>
                          <a:latin typeface="Calibri" panose="020F0502020204030204" pitchFamily="34" charset="0"/>
                        </a:rPr>
                        <a:t>Data</a:t>
                      </a:r>
                    </a:p>
                  </a:txBody>
                  <a:tcPr marL="2858" marR="2858" marT="1906" marB="1906">
                    <a:lnL w="4763" cap="flat" cmpd="sng" algn="ctr">
                      <a:solidFill>
                        <a:srgbClr val="000000"/>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800" b="1">
                          <a:effectLst/>
                          <a:latin typeface="Calibri" panose="020F0502020204030204" pitchFamily="34" charset="0"/>
                        </a:rPr>
                        <a:t>Overall Student Performance</a:t>
                      </a:r>
                    </a:p>
                  </a:txBody>
                  <a:tcPr marL="2858" marR="2858" marT="1906" marB="190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rtl="0" fontAlgn="t"/>
                      <a:r>
                        <a:rPr lang="en-US" sz="800" b="1">
                          <a:effectLst/>
                          <a:latin typeface="Calibri" panose="020F0502020204030204" pitchFamily="34" charset="0"/>
                        </a:rPr>
                        <a:t>Are they making adequate progress? If yes, how will progress continue or be sustained? If no, what actions have been taken to adjust interventions to better meet student needs? </a:t>
                      </a:r>
                      <a:br>
                        <a:rPr lang="en-US" sz="800" b="1">
                          <a:effectLst/>
                          <a:latin typeface="Calibri" panose="020F0502020204030204" pitchFamily="34" charset="0"/>
                        </a:rPr>
                      </a:br>
                      <a:endParaRPr lang="en-US" sz="800" b="1">
                        <a:effectLst/>
                        <a:latin typeface="Calibri" panose="020F0502020204030204" pitchFamily="34" charset="0"/>
                      </a:endParaRPr>
                    </a:p>
                  </a:txBody>
                  <a:tcPr marL="2858" marR="2858" marT="1906" marB="190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800" b="1">
                          <a:effectLst/>
                          <a:latin typeface="docs-Calibri"/>
                        </a:rPr>
                        <a:t>Identified Subgroup Performance</a:t>
                      </a:r>
                    </a:p>
                  </a:txBody>
                  <a:tcPr marL="2858" marR="2858" marT="1906" marB="190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rtl="0" fontAlgn="t"/>
                      <a:r>
                        <a:rPr lang="en-US" sz="800" b="1">
                          <a:effectLst/>
                          <a:latin typeface="Calibri" panose="020F0502020204030204" pitchFamily="34" charset="0"/>
                        </a:rPr>
                        <a:t>Are they making adequate progress? If yes, how will progress continue or be sustained? If no, what actions have been taken to adjust interventions to better meet student needs? </a:t>
                      </a:r>
                      <a:br>
                        <a:rPr lang="en-US" sz="800" b="1">
                          <a:effectLst/>
                          <a:latin typeface="Calibri" panose="020F0502020204030204" pitchFamily="34" charset="0"/>
                        </a:rPr>
                      </a:br>
                      <a:endParaRPr lang="en-US" sz="800" b="1">
                        <a:effectLst/>
                        <a:latin typeface="Calibri" panose="020F0502020204030204" pitchFamily="34" charset="0"/>
                      </a:endParaRPr>
                    </a:p>
                  </a:txBody>
                  <a:tcPr marL="2858" marR="2858" marT="1906" marB="1906">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1559587374"/>
                  </a:ext>
                </a:extLst>
              </a:tr>
              <a:tr h="255272">
                <a:tc rowSpan="4">
                  <a:txBody>
                    <a:bodyPr/>
                    <a:lstStyle/>
                    <a:p>
                      <a:pPr rtl="0" fontAlgn="ctr"/>
                      <a:r>
                        <a:rPr lang="en-US" sz="800" b="0" i="0" dirty="0">
                          <a:effectLst/>
                          <a:latin typeface="Calibri" panose="020F0502020204030204" pitchFamily="34" charset="0"/>
                        </a:rPr>
                        <a:t>MAP Growth </a:t>
                      </a:r>
                      <a:r>
                        <a:rPr lang="en-US" sz="800" b="1" i="0" dirty="0">
                          <a:effectLst/>
                          <a:latin typeface="Calibri" panose="020F0502020204030204" pitchFamily="34" charset="0"/>
                        </a:rPr>
                        <a:t>Fall </a:t>
                      </a:r>
                      <a:r>
                        <a:rPr lang="en-US" sz="800" b="0" i="0" dirty="0">
                          <a:effectLst/>
                          <a:latin typeface="Calibri" panose="020F0502020204030204" pitchFamily="34" charset="0"/>
                        </a:rPr>
                        <a:t>(Reading)</a:t>
                      </a:r>
                      <a:endParaRPr lang="en-US" sz="800" b="0" dirty="0">
                        <a:effectLst/>
                        <a:latin typeface="Calibri" panose="020F0502020204030204" pitchFamily="34" charset="0"/>
                      </a:endParaRPr>
                    </a:p>
                  </a:txBody>
                  <a:tcPr marL="2858" marR="2858" marT="1906" marB="1906" anchor="ctr">
                    <a:lnL w="4763" cap="flat" cmpd="sng" algn="ctr">
                      <a:solidFill>
                        <a:srgbClr val="000000"/>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4">
                  <a:txBody>
                    <a:bodyPr/>
                    <a:lstStyle/>
                    <a:p>
                      <a:pPr rtl="0" fontAlgn="ctr"/>
                      <a:r>
                        <a:rPr lang="en-US" sz="800" b="0">
                          <a:effectLst/>
                          <a:latin typeface="Calibri" panose="020F0502020204030204" pitchFamily="34" charset="0"/>
                        </a:rPr>
                        <a:t>12% Proficient &amp; Above</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8">
                  <a:txBody>
                    <a:bodyPr/>
                    <a:lstStyle/>
                    <a:p>
                      <a:pPr rtl="0" fontAlgn="ctr"/>
                      <a:r>
                        <a:rPr lang="en-US" sz="800" b="0" dirty="0">
                          <a:effectLst/>
                          <a:latin typeface="Calibri" panose="020F0502020204030204" pitchFamily="34" charset="0"/>
                        </a:rPr>
                        <a:t>The school's goal of 28.62% of students reaching Proficient &amp; above in reading is based on a 3% increase from 2019 GMAS scores. The school is making adequate progress towards this goal. The percentage of students testing at the Proficient level and above has increased from 12-14%. In addition, the percentage of students scoring at the Developing level in reading has grown from 24% to 32%. </a:t>
                      </a:r>
                      <a:r>
                        <a:rPr lang="en-US" sz="800" b="0" dirty="0">
                          <a:effectLst/>
                          <a:highlight>
                            <a:srgbClr val="00FF00"/>
                          </a:highlight>
                          <a:latin typeface="Calibri" panose="020F0502020204030204" pitchFamily="34" charset="0"/>
                        </a:rPr>
                        <a:t>52% of students exceeded their MAP Growth target in reading from the fall to winter administration, and an additional 6% of students met their growth target. </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a:txBody>
                    <a:bodyPr/>
                    <a:lstStyle/>
                    <a:p>
                      <a:pPr rtl="0" fontAlgn="ctr"/>
                      <a:r>
                        <a:rPr lang="en-US" sz="800" b="1" i="0">
                          <a:effectLst/>
                          <a:latin typeface="Calibri" panose="020F0502020204030204" pitchFamily="34" charset="0"/>
                        </a:rPr>
                        <a:t>(Fall) </a:t>
                      </a:r>
                      <a:r>
                        <a:rPr lang="en-US" sz="800" b="0" i="0">
                          <a:effectLst/>
                          <a:latin typeface="Calibri" panose="020F0502020204030204" pitchFamily="34" charset="0"/>
                        </a:rPr>
                        <a:t>Students with Disabilities - 5% Proficient &amp; Above</a:t>
                      </a:r>
                      <a:endParaRPr lang="en-US" sz="800" b="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800" b="0" dirty="0">
                          <a:effectLst/>
                          <a:latin typeface="Calibri" panose="020F0502020204030204" pitchFamily="34" charset="0"/>
                        </a:rPr>
                        <a:t>The percentage of students with disabilities scoring Proficient and above is increasing. 52% of students with disabilities exceeded their MAP Growth target from fall to winter, and an additional 9% met their growth target.</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7687908"/>
                  </a:ext>
                </a:extLst>
              </a:tr>
              <a:tr h="3810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800" b="1" i="0" dirty="0">
                          <a:effectLst/>
                          <a:latin typeface="Calibri" panose="020F0502020204030204" pitchFamily="34" charset="0"/>
                        </a:rPr>
                        <a:t>(Winter)</a:t>
                      </a:r>
                      <a:r>
                        <a:rPr lang="en-US" sz="800" b="0" i="0" dirty="0">
                          <a:effectLst/>
                          <a:latin typeface="Calibri" panose="020F0502020204030204" pitchFamily="34" charset="0"/>
                        </a:rPr>
                        <a:t> Students with Disabilities 11% Proficient &amp; Above</a:t>
                      </a:r>
                      <a:endParaRPr lang="en-US" sz="800" b="0" dirty="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47253393"/>
                  </a:ext>
                </a:extLst>
              </a:tr>
              <a:tr h="2552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800" b="1" i="0" dirty="0">
                          <a:effectLst/>
                          <a:latin typeface="Calibri" panose="020F0502020204030204" pitchFamily="34" charset="0"/>
                        </a:rPr>
                        <a:t>(Fall)</a:t>
                      </a:r>
                      <a:r>
                        <a:rPr lang="en-US" sz="800" b="0" i="0" dirty="0">
                          <a:effectLst/>
                          <a:latin typeface="Calibri" panose="020F0502020204030204" pitchFamily="34" charset="0"/>
                        </a:rPr>
                        <a:t> English Learners - 9% Proficient &amp; Above</a:t>
                      </a:r>
                      <a:endParaRPr lang="en-US" sz="800" b="0" dirty="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800" b="0">
                          <a:effectLst/>
                          <a:latin typeface="Calibri" panose="020F0502020204030204" pitchFamily="34" charset="0"/>
                        </a:rPr>
                        <a:t>In addition to more students scoring Proficient &amp; above, the percentage of ELs at the Developing level increased from 19-29% from fall to winter. 60% of ELs exceeded their MAP Growth target in reading, and an additional 9% met their growth target.</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01639"/>
                  </a:ext>
                </a:extLst>
              </a:tr>
              <a:tr h="5029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800" b="1" i="0">
                          <a:effectLst/>
                          <a:latin typeface="Calibri" panose="020F0502020204030204" pitchFamily="34" charset="0"/>
                        </a:rPr>
                        <a:t>(Winter) </a:t>
                      </a:r>
                      <a:r>
                        <a:rPr lang="en-US" sz="800" b="0" i="0">
                          <a:effectLst/>
                          <a:latin typeface="Calibri" panose="020F0502020204030204" pitchFamily="34" charset="0"/>
                        </a:rPr>
                        <a:t>English Learners - 12% Proficient &amp; Above</a:t>
                      </a:r>
                      <a:endParaRPr lang="en-US" sz="800" b="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4922027"/>
                  </a:ext>
                </a:extLst>
              </a:tr>
              <a:tr h="255272">
                <a:tc rowSpan="4">
                  <a:txBody>
                    <a:bodyPr/>
                    <a:lstStyle/>
                    <a:p>
                      <a:pPr rtl="0" fontAlgn="ctr"/>
                      <a:r>
                        <a:rPr lang="en-US" sz="800" b="0" i="0">
                          <a:effectLst/>
                          <a:latin typeface="Calibri" panose="020F0502020204030204" pitchFamily="34" charset="0"/>
                        </a:rPr>
                        <a:t>MAP Growth </a:t>
                      </a:r>
                      <a:r>
                        <a:rPr lang="en-US" sz="800" b="1" i="0">
                          <a:effectLst/>
                          <a:latin typeface="Calibri" panose="020F0502020204030204" pitchFamily="34" charset="0"/>
                        </a:rPr>
                        <a:t>Winter</a:t>
                      </a:r>
                      <a:r>
                        <a:rPr lang="en-US" sz="800" b="0" i="0">
                          <a:effectLst/>
                          <a:latin typeface="Calibri" panose="020F0502020204030204" pitchFamily="34" charset="0"/>
                        </a:rPr>
                        <a:t> (Reading)</a:t>
                      </a:r>
                      <a:endParaRPr lang="en-US" sz="800" b="0">
                        <a:effectLst/>
                        <a:latin typeface="Calibri" panose="020F0502020204030204" pitchFamily="34" charset="0"/>
                      </a:endParaRPr>
                    </a:p>
                  </a:txBody>
                  <a:tcPr marL="2858" marR="2858" marT="1906" marB="1906" anchor="ctr">
                    <a:lnL w="4763" cap="flat" cmpd="sng" algn="ctr">
                      <a:solidFill>
                        <a:srgbClr val="000000"/>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4">
                  <a:txBody>
                    <a:bodyPr/>
                    <a:lstStyle/>
                    <a:p>
                      <a:pPr rtl="0" fontAlgn="ctr"/>
                      <a:r>
                        <a:rPr lang="en-US" sz="800" b="0">
                          <a:effectLst/>
                          <a:latin typeface="Calibri" panose="020F0502020204030204" pitchFamily="34" charset="0"/>
                        </a:rPr>
                        <a:t>14% Proficient &amp; Above</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tc>
                  <a:txBody>
                    <a:bodyPr/>
                    <a:lstStyle/>
                    <a:p>
                      <a:pPr rtl="0" fontAlgn="ctr"/>
                      <a:r>
                        <a:rPr lang="en-US" sz="800" b="1" i="0">
                          <a:effectLst/>
                          <a:latin typeface="Calibri" panose="020F0502020204030204" pitchFamily="34" charset="0"/>
                        </a:rPr>
                        <a:t>(Fall) </a:t>
                      </a:r>
                      <a:r>
                        <a:rPr lang="en-US" sz="800" b="0" i="0">
                          <a:effectLst/>
                          <a:latin typeface="Calibri" panose="020F0502020204030204" pitchFamily="34" charset="0"/>
                        </a:rPr>
                        <a:t>Black or African American - 12% Proficient &amp; Above</a:t>
                      </a:r>
                      <a:endParaRPr lang="en-US" sz="800" b="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800" b="0">
                          <a:effectLst/>
                          <a:latin typeface="Calibri" panose="020F0502020204030204" pitchFamily="34" charset="0"/>
                        </a:rPr>
                        <a:t>The percentage of African American students scoring at the Developing level increased from 25-34% from fall to winter. 52% of African American students exceeded their MAP Growth target in reading, and an additional 5% met their growth target.</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1476262"/>
                  </a:ext>
                </a:extLst>
              </a:tr>
              <a:tr h="5029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800" b="1" i="0">
                          <a:effectLst/>
                          <a:latin typeface="Calibri" panose="020F0502020204030204" pitchFamily="34" charset="0"/>
                        </a:rPr>
                        <a:t>(Winter) </a:t>
                      </a:r>
                      <a:r>
                        <a:rPr lang="en-US" sz="800" b="0" i="0">
                          <a:effectLst/>
                          <a:latin typeface="Calibri" panose="020F0502020204030204" pitchFamily="34" charset="0"/>
                        </a:rPr>
                        <a:t>Black or African American - 13% Proficient &amp; Above</a:t>
                      </a:r>
                      <a:endParaRPr lang="en-US" sz="800" b="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33677023"/>
                  </a:ext>
                </a:extLst>
              </a:tr>
              <a:tr h="2552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800" b="1" i="0" dirty="0">
                          <a:effectLst/>
                          <a:latin typeface="Calibri" panose="020F0502020204030204" pitchFamily="34" charset="0"/>
                        </a:rPr>
                        <a:t>(Fall) </a:t>
                      </a:r>
                      <a:r>
                        <a:rPr lang="en-US" sz="800" b="0" i="0" dirty="0">
                          <a:effectLst/>
                          <a:latin typeface="Calibri" panose="020F0502020204030204" pitchFamily="34" charset="0"/>
                        </a:rPr>
                        <a:t>Hispanic or Latino - 14% Proficient &amp; Above</a:t>
                      </a:r>
                      <a:endParaRPr lang="en-US" sz="800" b="0" dirty="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800" b="0" dirty="0">
                          <a:effectLst/>
                          <a:latin typeface="Calibri" panose="020F0502020204030204" pitchFamily="34" charset="0"/>
                        </a:rPr>
                        <a:t>The percentage of Latino students scoring at the Developing level increased from 20-26% from fall to winter. 63% of Latino students exceeded their MAP Growth target in reading, and an additional 5% met their growth target.</a:t>
                      </a: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30511640"/>
                  </a:ext>
                </a:extLst>
              </a:tr>
              <a:tr h="3771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800" b="1" i="0" dirty="0">
                          <a:effectLst/>
                          <a:latin typeface="Calibri" panose="020F0502020204030204" pitchFamily="34" charset="0"/>
                        </a:rPr>
                        <a:t>(Winter) </a:t>
                      </a:r>
                      <a:r>
                        <a:rPr lang="en-US" sz="800" b="0" i="0" dirty="0">
                          <a:effectLst/>
                          <a:latin typeface="Calibri" panose="020F0502020204030204" pitchFamily="34" charset="0"/>
                        </a:rPr>
                        <a:t>Hispanic or Latino - 17% Proficient &amp; Above</a:t>
                      </a:r>
                      <a:endParaRPr lang="en-US" sz="800" b="0" dirty="0">
                        <a:effectLst/>
                        <a:latin typeface="Calibri" panose="020F0502020204030204" pitchFamily="34" charset="0"/>
                      </a:endParaRPr>
                    </a:p>
                  </a:txBody>
                  <a:tcPr marL="2858" marR="2858" marT="1906" marB="1906"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62998071"/>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7FC65154-936D-4E12-8FC6-A166202587F5}"/>
              </a:ext>
            </a:extLst>
          </p:cNvPr>
          <p:cNvPicPr>
            <a:picLocks noChangeAspect="1"/>
          </p:cNvPicPr>
          <p:nvPr/>
        </p:nvPicPr>
        <p:blipFill>
          <a:blip r:embed="rId2"/>
          <a:stretch>
            <a:fillRect/>
          </a:stretch>
        </p:blipFill>
        <p:spPr>
          <a:xfrm>
            <a:off x="229076" y="138621"/>
            <a:ext cx="1363483" cy="1349711"/>
          </a:xfrm>
          <a:prstGeom prst="rect">
            <a:avLst/>
          </a:prstGeom>
        </p:spPr>
      </p:pic>
      <p:pic>
        <p:nvPicPr>
          <p:cNvPr id="4" name="Picture 3" descr="A white circular object with black text&#10;&#10;Description automatically generated with low confidence">
            <a:extLst>
              <a:ext uri="{FF2B5EF4-FFF2-40B4-BE49-F238E27FC236}">
                <a16:creationId xmlns:a16="http://schemas.microsoft.com/office/drawing/2014/main" id="{DB00B8E5-4143-4A24-9C83-CE000E61A12D}"/>
              </a:ext>
            </a:extLst>
          </p:cNvPr>
          <p:cNvPicPr>
            <a:picLocks noChangeAspect="1"/>
          </p:cNvPicPr>
          <p:nvPr/>
        </p:nvPicPr>
        <p:blipFill>
          <a:blip r:embed="rId3"/>
          <a:stretch>
            <a:fillRect/>
          </a:stretch>
        </p:blipFill>
        <p:spPr>
          <a:xfrm>
            <a:off x="1819140" y="15069"/>
            <a:ext cx="1489933" cy="1489933"/>
          </a:xfrm>
          <a:prstGeom prst="rect">
            <a:avLst/>
          </a:prstGeom>
        </p:spPr>
      </p:pic>
    </p:spTree>
    <p:extLst>
      <p:ext uri="{BB962C8B-B14F-4D97-AF65-F5344CB8AC3E}">
        <p14:creationId xmlns:p14="http://schemas.microsoft.com/office/powerpoint/2010/main" val="195210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132AB2-328C-4FF8-A1A2-5CD41D6F7630}"/>
              </a:ext>
            </a:extLst>
          </p:cNvPr>
          <p:cNvGraphicFramePr>
            <a:graphicFrameLocks noGrp="1"/>
          </p:cNvGraphicFramePr>
          <p:nvPr/>
        </p:nvGraphicFramePr>
        <p:xfrm>
          <a:off x="181091" y="2089282"/>
          <a:ext cx="8492769" cy="3483068"/>
        </p:xfrm>
        <a:graphic>
          <a:graphicData uri="http://schemas.openxmlformats.org/drawingml/2006/table">
            <a:tbl>
              <a:tblPr/>
              <a:tblGrid>
                <a:gridCol w="927404">
                  <a:extLst>
                    <a:ext uri="{9D8B030D-6E8A-4147-A177-3AD203B41FA5}">
                      <a16:colId xmlns:a16="http://schemas.microsoft.com/office/drawing/2014/main" val="1712494684"/>
                    </a:ext>
                  </a:extLst>
                </a:gridCol>
                <a:gridCol w="1151626">
                  <a:extLst>
                    <a:ext uri="{9D8B030D-6E8A-4147-A177-3AD203B41FA5}">
                      <a16:colId xmlns:a16="http://schemas.microsoft.com/office/drawing/2014/main" val="3846388558"/>
                    </a:ext>
                  </a:extLst>
                </a:gridCol>
                <a:gridCol w="2601974">
                  <a:extLst>
                    <a:ext uri="{9D8B030D-6E8A-4147-A177-3AD203B41FA5}">
                      <a16:colId xmlns:a16="http://schemas.microsoft.com/office/drawing/2014/main" val="4065499951"/>
                    </a:ext>
                  </a:extLst>
                </a:gridCol>
                <a:gridCol w="1506677">
                  <a:extLst>
                    <a:ext uri="{9D8B030D-6E8A-4147-A177-3AD203B41FA5}">
                      <a16:colId xmlns:a16="http://schemas.microsoft.com/office/drawing/2014/main" val="1847290220"/>
                    </a:ext>
                  </a:extLst>
                </a:gridCol>
                <a:gridCol w="2305088">
                  <a:extLst>
                    <a:ext uri="{9D8B030D-6E8A-4147-A177-3AD203B41FA5}">
                      <a16:colId xmlns:a16="http://schemas.microsoft.com/office/drawing/2014/main" val="3879533385"/>
                    </a:ext>
                  </a:extLst>
                </a:gridCol>
              </a:tblGrid>
              <a:tr h="693524">
                <a:tc>
                  <a:txBody>
                    <a:bodyPr/>
                    <a:lstStyle/>
                    <a:p>
                      <a:pPr algn="ctr" rtl="0" fontAlgn="t"/>
                      <a:r>
                        <a:rPr lang="en-US" sz="900" b="1">
                          <a:effectLst/>
                          <a:latin typeface="Calibri" panose="020F0502020204030204" pitchFamily="34" charset="0"/>
                        </a:rPr>
                        <a:t>Data</a:t>
                      </a:r>
                    </a:p>
                  </a:txBody>
                  <a:tcPr marL="5793" marR="5793" marT="3862" marB="3862">
                    <a:lnL w="4763" cap="flat" cmpd="sng" algn="ctr">
                      <a:solidFill>
                        <a:srgbClr val="000000"/>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900" b="1">
                          <a:effectLst/>
                          <a:latin typeface="Calibri" panose="020F0502020204030204" pitchFamily="34" charset="0"/>
                        </a:rPr>
                        <a:t>Overall Student Performance</a:t>
                      </a:r>
                    </a:p>
                  </a:txBody>
                  <a:tcPr marL="5793" marR="5793" marT="3862" marB="3862">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rtl="0" fontAlgn="t"/>
                      <a:r>
                        <a:rPr lang="en-US" sz="900" b="1">
                          <a:effectLst/>
                          <a:latin typeface="Calibri" panose="020F0502020204030204" pitchFamily="34" charset="0"/>
                        </a:rPr>
                        <a:t>Are they making adequate progress? If yes, how will progress continue or be sustained? If no, what actions have been taken to adjust interventions to better meet student needs? </a:t>
                      </a:r>
                      <a:br>
                        <a:rPr lang="en-US" sz="900" b="1">
                          <a:effectLst/>
                          <a:latin typeface="Calibri" panose="020F0502020204030204" pitchFamily="34" charset="0"/>
                        </a:rPr>
                      </a:br>
                      <a:endParaRPr lang="en-US" sz="900" b="1">
                        <a:effectLst/>
                        <a:latin typeface="Calibri" panose="020F0502020204030204" pitchFamily="34" charset="0"/>
                      </a:endParaRPr>
                    </a:p>
                  </a:txBody>
                  <a:tcPr marL="5793" marR="5793" marT="3862" marB="3862">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900" b="1">
                          <a:effectLst/>
                          <a:latin typeface="docs-Calibri"/>
                        </a:rPr>
                        <a:t>Identified Subgroup Performance</a:t>
                      </a:r>
                    </a:p>
                  </a:txBody>
                  <a:tcPr marL="5793" marR="5793" marT="3862" marB="3862">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tc>
                  <a:txBody>
                    <a:bodyPr/>
                    <a:lstStyle/>
                    <a:p>
                      <a:pPr rtl="0" fontAlgn="t"/>
                      <a:r>
                        <a:rPr lang="en-US" sz="900" b="1">
                          <a:effectLst/>
                          <a:latin typeface="Calibri" panose="020F0502020204030204" pitchFamily="34" charset="0"/>
                        </a:rPr>
                        <a:t>Are they making adequate progress? If yes, how will progress continue or be sustained? If no, what actions have been taken to adjust interventions to better meet student needs? </a:t>
                      </a:r>
                      <a:br>
                        <a:rPr lang="en-US" sz="900" b="1">
                          <a:effectLst/>
                          <a:latin typeface="Calibri" panose="020F0502020204030204" pitchFamily="34" charset="0"/>
                        </a:rPr>
                      </a:br>
                      <a:endParaRPr lang="en-US" sz="900" b="1">
                        <a:effectLst/>
                        <a:latin typeface="Calibri" panose="020F0502020204030204" pitchFamily="34" charset="0"/>
                      </a:endParaRPr>
                    </a:p>
                  </a:txBody>
                  <a:tcPr marL="5793" marR="5793" marT="3862" marB="3862">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2702529937"/>
                  </a:ext>
                </a:extLst>
              </a:tr>
              <a:tr h="282044">
                <a:tc rowSpan="4">
                  <a:txBody>
                    <a:bodyPr/>
                    <a:lstStyle/>
                    <a:p>
                      <a:pPr rtl="0" fontAlgn="ctr"/>
                      <a:r>
                        <a:rPr lang="en-US" sz="900" b="0" i="0">
                          <a:effectLst/>
                          <a:latin typeface="Calibri" panose="020F0502020204030204" pitchFamily="34" charset="0"/>
                        </a:rPr>
                        <a:t>MAP Growth </a:t>
                      </a:r>
                      <a:r>
                        <a:rPr lang="en-US" sz="900" b="1" i="0">
                          <a:effectLst/>
                          <a:latin typeface="Calibri" panose="020F0502020204030204" pitchFamily="34" charset="0"/>
                        </a:rPr>
                        <a:t>Fall</a:t>
                      </a:r>
                      <a:r>
                        <a:rPr lang="en-US" sz="900" b="0" i="0">
                          <a:effectLst/>
                          <a:latin typeface="Calibri" panose="020F0502020204030204" pitchFamily="34" charset="0"/>
                        </a:rPr>
                        <a:t> (Math)</a:t>
                      </a:r>
                      <a:endParaRPr lang="en-US" sz="900" b="0">
                        <a:effectLst/>
                        <a:latin typeface="Calibri" panose="020F0502020204030204" pitchFamily="34" charset="0"/>
                      </a:endParaRPr>
                    </a:p>
                  </a:txBody>
                  <a:tcPr marL="5793" marR="5793" marT="3862" marB="3862" anchor="ctr">
                    <a:lnL w="4763" cap="flat" cmpd="sng" algn="ctr">
                      <a:solidFill>
                        <a:srgbClr val="000000"/>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4">
                  <a:txBody>
                    <a:bodyPr/>
                    <a:lstStyle/>
                    <a:p>
                      <a:pPr rtl="0" fontAlgn="ctr"/>
                      <a:r>
                        <a:rPr lang="en-US" sz="900" b="0">
                          <a:effectLst/>
                          <a:latin typeface="Calibri" panose="020F0502020204030204" pitchFamily="34" charset="0"/>
                        </a:rPr>
                        <a:t>6% Proficient &amp; Above</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8">
                  <a:txBody>
                    <a:bodyPr/>
                    <a:lstStyle/>
                    <a:p>
                      <a:pPr rtl="0" fontAlgn="ctr"/>
                      <a:r>
                        <a:rPr lang="en-US" sz="900" b="0" dirty="0">
                          <a:effectLst/>
                          <a:latin typeface="Calibri" panose="020F0502020204030204" pitchFamily="34" charset="0"/>
                        </a:rPr>
                        <a:t>The school's goal of 24.67% of students reaching Proficient &amp; above in reading is based on a 3% increase from 2019 GMAS scores. The school is making adequate progress towards this goal. The percentage of students testing at the Proficient level and above has increased from 6-10%. In addition, the percentage of students scoring at the Developing level in math has grown from 31-32%. </a:t>
                      </a:r>
                      <a:r>
                        <a:rPr lang="en-US" sz="900" b="0" dirty="0">
                          <a:effectLst/>
                          <a:highlight>
                            <a:srgbClr val="00FF00"/>
                          </a:highlight>
                          <a:latin typeface="Calibri" panose="020F0502020204030204" pitchFamily="34" charset="0"/>
                        </a:rPr>
                        <a:t>55% of students exceeded their MAP Growth target in math from the fall to winter administration, and an additional 10% of students met their growth target.</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rtl="0" fontAlgn="ctr"/>
                      <a:r>
                        <a:rPr lang="en-US" sz="900" b="1" i="0">
                          <a:effectLst/>
                          <a:latin typeface="Calibri" panose="020F0502020204030204" pitchFamily="34" charset="0"/>
                        </a:rPr>
                        <a:t>(Fall) </a:t>
                      </a:r>
                      <a:r>
                        <a:rPr lang="en-US" sz="900" b="0" i="0">
                          <a:effectLst/>
                          <a:latin typeface="Calibri" panose="020F0502020204030204" pitchFamily="34" charset="0"/>
                        </a:rPr>
                        <a:t>Students with Disabilities - 10%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900" b="0">
                          <a:effectLst/>
                          <a:latin typeface="Calibri" panose="020F0502020204030204" pitchFamily="34" charset="0"/>
                        </a:rPr>
                        <a:t>The number of students with disabilities scoring at the Developing level increased from 16-21%. 39% of students with disabilities exceeded their MAP Growth target in math, and an additional 4% met their growth target.</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3163652"/>
                  </a:ext>
                </a:extLst>
              </a:tr>
              <a:tr h="4192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900" b="1" i="0">
                          <a:effectLst/>
                          <a:latin typeface="Calibri" panose="020F0502020204030204" pitchFamily="34" charset="0"/>
                        </a:rPr>
                        <a:t>(Winter) </a:t>
                      </a:r>
                      <a:r>
                        <a:rPr lang="en-US" sz="900" b="0" i="0">
                          <a:effectLst/>
                          <a:latin typeface="Calibri" panose="020F0502020204030204" pitchFamily="34" charset="0"/>
                        </a:rPr>
                        <a:t>Students with Disabilities - 5%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86870262"/>
                  </a:ext>
                </a:extLst>
              </a:tr>
              <a:tr h="282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900" b="1" i="0">
                          <a:effectLst/>
                          <a:latin typeface="Calibri" panose="020F0502020204030204" pitchFamily="34" charset="0"/>
                        </a:rPr>
                        <a:t>(Fall) </a:t>
                      </a:r>
                      <a:r>
                        <a:rPr lang="en-US" sz="900" b="0" i="0">
                          <a:effectLst/>
                          <a:latin typeface="Calibri" panose="020F0502020204030204" pitchFamily="34" charset="0"/>
                        </a:rPr>
                        <a:t>English Learners - 0%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900" b="0">
                          <a:effectLst/>
                          <a:latin typeface="Calibri" panose="020F0502020204030204" pitchFamily="34" charset="0"/>
                        </a:rPr>
                        <a:t>In addition to more students scoring Proficient and above, the percentage of ELs at the Developing level increased from 31-32%. 60% of ELs exceeded their MAP Growth target in math, and an additional 6% met their growth target.</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92982109"/>
                  </a:ext>
                </a:extLst>
              </a:tr>
              <a:tr h="411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900" b="1" i="0">
                          <a:effectLst/>
                          <a:latin typeface="Calibri" panose="020F0502020204030204" pitchFamily="34" charset="0"/>
                        </a:rPr>
                        <a:t>(Winter) </a:t>
                      </a:r>
                      <a:r>
                        <a:rPr lang="en-US" sz="900" b="0" i="0">
                          <a:effectLst/>
                          <a:latin typeface="Calibri" panose="020F0502020204030204" pitchFamily="34" charset="0"/>
                        </a:rPr>
                        <a:t>English Learners - 3%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9985758"/>
                  </a:ext>
                </a:extLst>
              </a:tr>
              <a:tr h="282044">
                <a:tc rowSpan="4">
                  <a:txBody>
                    <a:bodyPr/>
                    <a:lstStyle/>
                    <a:p>
                      <a:pPr rtl="0" fontAlgn="ctr"/>
                      <a:r>
                        <a:rPr lang="en-US" sz="900" b="0" i="0">
                          <a:effectLst/>
                          <a:latin typeface="Calibri" panose="020F0502020204030204" pitchFamily="34" charset="0"/>
                        </a:rPr>
                        <a:t>MAP Growth </a:t>
                      </a:r>
                      <a:r>
                        <a:rPr lang="en-US" sz="900" b="1" i="0">
                          <a:effectLst/>
                          <a:latin typeface="Calibri" panose="020F0502020204030204" pitchFamily="34" charset="0"/>
                        </a:rPr>
                        <a:t>Winter</a:t>
                      </a:r>
                      <a:r>
                        <a:rPr lang="en-US" sz="900" b="0" i="0">
                          <a:effectLst/>
                          <a:latin typeface="Calibri" panose="020F0502020204030204" pitchFamily="34" charset="0"/>
                        </a:rPr>
                        <a:t> (Math)</a:t>
                      </a:r>
                      <a:endParaRPr lang="en-US" sz="900" b="0">
                        <a:effectLst/>
                        <a:latin typeface="Calibri" panose="020F0502020204030204" pitchFamily="34" charset="0"/>
                      </a:endParaRPr>
                    </a:p>
                  </a:txBody>
                  <a:tcPr marL="5793" marR="5793" marT="3862" marB="3862" anchor="ctr">
                    <a:lnL w="4763" cap="flat" cmpd="sng" algn="ctr">
                      <a:solidFill>
                        <a:srgbClr val="000000"/>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4">
                  <a:txBody>
                    <a:bodyPr/>
                    <a:lstStyle/>
                    <a:p>
                      <a:pPr rtl="0" fontAlgn="ctr"/>
                      <a:r>
                        <a:rPr lang="en-US" sz="900" b="0">
                          <a:effectLst/>
                          <a:latin typeface="Calibri" panose="020F0502020204030204" pitchFamily="34" charset="0"/>
                        </a:rPr>
                        <a:t>10% Proficient &amp; Above</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rtl="0" fontAlgn="ctr"/>
                      <a:r>
                        <a:rPr lang="en-US" sz="900" b="1" i="0">
                          <a:effectLst/>
                          <a:latin typeface="Calibri" panose="020F0502020204030204" pitchFamily="34" charset="0"/>
                        </a:rPr>
                        <a:t>(Fall) </a:t>
                      </a:r>
                      <a:r>
                        <a:rPr lang="en-US" sz="900" b="0" i="0">
                          <a:effectLst/>
                          <a:latin typeface="Calibri" panose="020F0502020204030204" pitchFamily="34" charset="0"/>
                        </a:rPr>
                        <a:t>Black or African American - 7%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900" b="0">
                          <a:effectLst/>
                          <a:latin typeface="Calibri" panose="020F0502020204030204" pitchFamily="34" charset="0"/>
                        </a:rPr>
                        <a:t>The percentage of African American students scoring at the Developing level increased from 31-32%. 56% of African American students exceeded their MAP Growth target in math, and an additional 10% met their growth target.</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2219910"/>
                  </a:ext>
                </a:extLst>
              </a:tr>
              <a:tr h="4192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900" b="1" i="0">
                          <a:effectLst/>
                          <a:latin typeface="Calibri" panose="020F0502020204030204" pitchFamily="34" charset="0"/>
                        </a:rPr>
                        <a:t>(Winter) </a:t>
                      </a:r>
                      <a:r>
                        <a:rPr lang="en-US" sz="900" b="0" i="0">
                          <a:effectLst/>
                          <a:latin typeface="Calibri" panose="020F0502020204030204" pitchFamily="34" charset="0"/>
                        </a:rPr>
                        <a:t>Black or African American - 10%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10058065"/>
                  </a:ext>
                </a:extLst>
              </a:tr>
              <a:tr h="282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900" b="1" i="0">
                          <a:effectLst/>
                          <a:latin typeface="Calibri" panose="020F0502020204030204" pitchFamily="34" charset="0"/>
                        </a:rPr>
                        <a:t>(Fall) </a:t>
                      </a:r>
                      <a:r>
                        <a:rPr lang="en-US" sz="900" b="0" i="0">
                          <a:effectLst/>
                          <a:latin typeface="Calibri" panose="020F0502020204030204" pitchFamily="34" charset="0"/>
                        </a:rPr>
                        <a:t>Hispanic or Latino - 0% Proficient &amp; Above</a:t>
                      </a:r>
                      <a:endParaRPr lang="en-US" sz="900" b="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tcPr>
                </a:tc>
                <a:tc rowSpan="2">
                  <a:txBody>
                    <a:bodyPr/>
                    <a:lstStyle/>
                    <a:p>
                      <a:pPr rtl="0" fontAlgn="ctr"/>
                      <a:r>
                        <a:rPr lang="en-US" sz="900" b="0" dirty="0">
                          <a:effectLst/>
                          <a:latin typeface="Calibri" panose="020F0502020204030204" pitchFamily="34" charset="0"/>
                        </a:rPr>
                        <a:t>The percentage of Latino students scoring Proficient or above is increasing. 57% of Latino students exceeded their MAP Growth target in math, and an additional 10% met their growth target.</a:t>
                      </a: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06432663"/>
                  </a:ext>
                </a:extLst>
              </a:tr>
              <a:tr h="411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rtl="0" fontAlgn="ctr"/>
                      <a:r>
                        <a:rPr lang="en-US" sz="900" b="1" i="0" dirty="0">
                          <a:effectLst/>
                          <a:latin typeface="Calibri" panose="020F0502020204030204" pitchFamily="34" charset="0"/>
                        </a:rPr>
                        <a:t>(Winter) </a:t>
                      </a:r>
                      <a:r>
                        <a:rPr lang="en-US" sz="900" b="0" i="0" dirty="0">
                          <a:effectLst/>
                          <a:latin typeface="Calibri" panose="020F0502020204030204" pitchFamily="34" charset="0"/>
                        </a:rPr>
                        <a:t>Hispanic or Latino - 6% Proficient &amp; Above</a:t>
                      </a:r>
                      <a:endParaRPr lang="en-US" sz="900" b="0" dirty="0">
                        <a:effectLst/>
                        <a:latin typeface="Calibri" panose="020F0502020204030204" pitchFamily="34" charset="0"/>
                      </a:endParaRPr>
                    </a:p>
                  </a:txBody>
                  <a:tcPr marL="5793" marR="5793" marT="3862" marB="3862" anchor="ctr">
                    <a:lnL w="4763" cap="flat" cmpd="sng" algn="ctr">
                      <a:solidFill>
                        <a:srgbClr val="CCCCCC"/>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26116087"/>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9D65F29A-7B9F-4E96-A20B-9EDC134C02FF}"/>
              </a:ext>
            </a:extLst>
          </p:cNvPr>
          <p:cNvPicPr>
            <a:picLocks noChangeAspect="1"/>
          </p:cNvPicPr>
          <p:nvPr/>
        </p:nvPicPr>
        <p:blipFill>
          <a:blip r:embed="rId2"/>
          <a:stretch>
            <a:fillRect/>
          </a:stretch>
        </p:blipFill>
        <p:spPr>
          <a:xfrm>
            <a:off x="229076" y="138621"/>
            <a:ext cx="1363483" cy="1349711"/>
          </a:xfrm>
          <a:prstGeom prst="rect">
            <a:avLst/>
          </a:prstGeom>
        </p:spPr>
      </p:pic>
      <p:pic>
        <p:nvPicPr>
          <p:cNvPr id="4" name="Picture 3" descr="A white circular object with black text&#10;&#10;Description automatically generated with low confidence">
            <a:extLst>
              <a:ext uri="{FF2B5EF4-FFF2-40B4-BE49-F238E27FC236}">
                <a16:creationId xmlns:a16="http://schemas.microsoft.com/office/drawing/2014/main" id="{E4AEABC6-930A-4D45-B6E0-15FF60C7F8CD}"/>
              </a:ext>
            </a:extLst>
          </p:cNvPr>
          <p:cNvPicPr>
            <a:picLocks noChangeAspect="1"/>
          </p:cNvPicPr>
          <p:nvPr/>
        </p:nvPicPr>
        <p:blipFill>
          <a:blip r:embed="rId3"/>
          <a:stretch>
            <a:fillRect/>
          </a:stretch>
        </p:blipFill>
        <p:spPr>
          <a:xfrm>
            <a:off x="1819140" y="15069"/>
            <a:ext cx="1489933" cy="1489933"/>
          </a:xfrm>
          <a:prstGeom prst="rect">
            <a:avLst/>
          </a:prstGeom>
        </p:spPr>
      </p:pic>
    </p:spTree>
    <p:extLst>
      <p:ext uri="{BB962C8B-B14F-4D97-AF65-F5344CB8AC3E}">
        <p14:creationId xmlns:p14="http://schemas.microsoft.com/office/powerpoint/2010/main" val="382799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12"/>
        <p:cNvGrpSpPr/>
        <p:nvPr/>
      </p:nvGrpSpPr>
      <p:grpSpPr>
        <a:xfrm>
          <a:off x="0" y="0"/>
          <a:ext cx="0" cy="0"/>
          <a:chOff x="0" y="0"/>
          <a:chExt cx="0" cy="0"/>
        </a:xfrm>
      </p:grpSpPr>
      <p:pic>
        <p:nvPicPr>
          <p:cNvPr id="313" name="Google Shape;313;p1"/>
          <p:cNvPicPr preferRelativeResize="0"/>
          <p:nvPr/>
        </p:nvPicPr>
        <p:blipFill rotWithShape="1">
          <a:blip r:embed="rId3">
            <a:alphaModFix/>
          </a:blip>
          <a:srcRect/>
          <a:stretch/>
        </p:blipFill>
        <p:spPr>
          <a:xfrm flipH="1">
            <a:off x="0" y="0"/>
            <a:ext cx="9144000" cy="6857998"/>
          </a:xfrm>
          <a:prstGeom prst="rect">
            <a:avLst/>
          </a:prstGeom>
          <a:noFill/>
          <a:ln>
            <a:noFill/>
          </a:ln>
        </p:spPr>
      </p:pic>
      <p:sp>
        <p:nvSpPr>
          <p:cNvPr id="314" name="Google Shape;314;p1"/>
          <p:cNvSpPr/>
          <p:nvPr/>
        </p:nvSpPr>
        <p:spPr>
          <a:xfrm>
            <a:off x="8321040" y="0"/>
            <a:ext cx="822900" cy="679200"/>
          </a:xfrm>
          <a:prstGeom prst="rect">
            <a:avLst/>
          </a:prstGeom>
          <a:solidFill>
            <a:srgbClr val="0083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p1"/>
          <p:cNvSpPr/>
          <p:nvPr/>
        </p:nvSpPr>
        <p:spPr>
          <a:xfrm>
            <a:off x="4966447" y="5718434"/>
            <a:ext cx="3354600" cy="1139700"/>
          </a:xfrm>
          <a:prstGeom prst="rect">
            <a:avLst/>
          </a:prstGeom>
          <a:solidFill>
            <a:srgbClr val="0083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6" name="Google Shape;316;p1"/>
          <p:cNvSpPr txBox="1"/>
          <p:nvPr/>
        </p:nvSpPr>
        <p:spPr>
          <a:xfrm>
            <a:off x="744583" y="1122363"/>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17" name="Google Shape;317;p1"/>
          <p:cNvPicPr preferRelativeResize="0"/>
          <p:nvPr/>
        </p:nvPicPr>
        <p:blipFill rotWithShape="1">
          <a:blip r:embed="rId4">
            <a:alphaModFix/>
          </a:blip>
          <a:srcRect r="52620" b="4516"/>
          <a:stretch/>
        </p:blipFill>
        <p:spPr>
          <a:xfrm>
            <a:off x="8459568" y="48893"/>
            <a:ext cx="592992" cy="534812"/>
          </a:xfrm>
          <a:prstGeom prst="rect">
            <a:avLst/>
          </a:prstGeom>
          <a:noFill/>
          <a:ln>
            <a:noFill/>
          </a:ln>
        </p:spPr>
      </p:pic>
      <p:sp>
        <p:nvSpPr>
          <p:cNvPr id="318" name="Google Shape;318;p1"/>
          <p:cNvSpPr txBox="1"/>
          <p:nvPr/>
        </p:nvSpPr>
        <p:spPr>
          <a:xfrm>
            <a:off x="195268" y="1009453"/>
            <a:ext cx="7691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a:buNone/>
            </a:pPr>
            <a:r>
              <a:rPr lang="en-US" sz="6000" b="1" i="0" u="none" strike="noStrike" cap="none">
                <a:solidFill>
                  <a:srgbClr val="FFFFFF"/>
                </a:solidFill>
                <a:latin typeface="Century"/>
                <a:ea typeface="Century"/>
                <a:cs typeface="Century"/>
                <a:sym typeface="Century"/>
              </a:rPr>
              <a:t>School Strategic Plan Workbook &amp; Template</a:t>
            </a:r>
            <a:endParaRPr sz="1400" b="0" i="0" u="none" strike="noStrike" cap="none">
              <a:solidFill>
                <a:srgbClr val="000000"/>
              </a:solidFill>
              <a:latin typeface="Arial"/>
              <a:ea typeface="Arial"/>
              <a:cs typeface="Arial"/>
              <a:sym typeface="Arial"/>
            </a:endParaRPr>
          </a:p>
        </p:txBody>
      </p:sp>
      <p:cxnSp>
        <p:nvCxnSpPr>
          <p:cNvPr id="319" name="Google Shape;319;p1"/>
          <p:cNvCxnSpPr/>
          <p:nvPr/>
        </p:nvCxnSpPr>
        <p:spPr>
          <a:xfrm>
            <a:off x="8321040" y="0"/>
            <a:ext cx="0" cy="6858000"/>
          </a:xfrm>
          <a:prstGeom prst="straightConnector1">
            <a:avLst/>
          </a:prstGeom>
          <a:noFill/>
          <a:ln w="9525" cap="flat" cmpd="sng">
            <a:solidFill>
              <a:srgbClr val="D0CECE"/>
            </a:solidFill>
            <a:prstDash val="solid"/>
            <a:miter lim="800000"/>
            <a:headEnd type="none" w="sm" len="sm"/>
            <a:tailEnd type="none" w="sm" len="sm"/>
          </a:ln>
        </p:spPr>
      </p:cxnSp>
      <p:cxnSp>
        <p:nvCxnSpPr>
          <p:cNvPr id="320" name="Google Shape;320;p1"/>
          <p:cNvCxnSpPr/>
          <p:nvPr/>
        </p:nvCxnSpPr>
        <p:spPr>
          <a:xfrm rot="10800000">
            <a:off x="0" y="679270"/>
            <a:ext cx="9144000" cy="0"/>
          </a:xfrm>
          <a:prstGeom prst="straightConnector1">
            <a:avLst/>
          </a:prstGeom>
          <a:noFill/>
          <a:ln w="9525" cap="flat" cmpd="sng">
            <a:solidFill>
              <a:srgbClr val="D0CECE"/>
            </a:solidFill>
            <a:prstDash val="solid"/>
            <a:miter lim="800000"/>
            <a:headEnd type="none" w="sm" len="sm"/>
            <a:tailEnd type="none" w="sm" len="sm"/>
          </a:ln>
        </p:spPr>
      </p:cxnSp>
      <p:sp>
        <p:nvSpPr>
          <p:cNvPr id="321" name="Google Shape;321;p1"/>
          <p:cNvSpPr/>
          <p:nvPr/>
        </p:nvSpPr>
        <p:spPr>
          <a:xfrm>
            <a:off x="4966447" y="6078428"/>
            <a:ext cx="33846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400"/>
              <a:buFont typeface="Century"/>
              <a:buNone/>
            </a:pPr>
            <a:r>
              <a:rPr lang="en-US" sz="2400" b="0" i="0" u="none" strike="noStrike" cap="none">
                <a:solidFill>
                  <a:srgbClr val="FFFFFF"/>
                </a:solidFill>
                <a:latin typeface="Century"/>
                <a:ea typeface="Century"/>
                <a:cs typeface="Century"/>
                <a:sym typeface="Century"/>
              </a:rPr>
              <a:t>2022-2025</a:t>
            </a:r>
            <a:endParaRPr sz="2400" b="0" i="0" u="none" strike="noStrike" cap="none">
              <a:solidFill>
                <a:srgbClr val="000000"/>
              </a:solidFill>
              <a:latin typeface="Calibri"/>
              <a:ea typeface="Calibri"/>
              <a:cs typeface="Calibri"/>
              <a:sym typeface="Calibri"/>
            </a:endParaRPr>
          </a:p>
        </p:txBody>
      </p:sp>
      <p:sp>
        <p:nvSpPr>
          <p:cNvPr id="322" name="Google Shape;322;p1"/>
          <p:cNvSpPr/>
          <p:nvPr/>
        </p:nvSpPr>
        <p:spPr>
          <a:xfrm>
            <a:off x="-63793" y="27475"/>
            <a:ext cx="56478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Century"/>
              <a:buNone/>
            </a:pPr>
            <a:r>
              <a:rPr lang="en-US" sz="1600" b="0" i="0" u="none" strike="noStrike" cap="none">
                <a:solidFill>
                  <a:srgbClr val="FFFFFF"/>
                </a:solidFill>
                <a:latin typeface="Century"/>
                <a:ea typeface="Century"/>
                <a:cs typeface="Century"/>
                <a:sym typeface="Century"/>
              </a:rPr>
              <a:t>Office of Strategy &amp; Engagement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0" y="1803118"/>
            <a:ext cx="1837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APS Strategic Priorities &amp; Initiatives</a:t>
            </a:r>
            <a:endParaRPr sz="200" b="1" i="1" u="none" strike="noStrike" cap="none">
              <a:solidFill>
                <a:srgbClr val="151515"/>
              </a:solidFill>
              <a:latin typeface="Calibri"/>
              <a:ea typeface="Calibri"/>
              <a:cs typeface="Calibri"/>
              <a:sym typeface="Calibri"/>
            </a:endParaRPr>
          </a:p>
        </p:txBody>
      </p:sp>
      <p:sp>
        <p:nvSpPr>
          <p:cNvPr id="329" name="Google Shape;329;p11"/>
          <p:cNvSpPr/>
          <p:nvPr/>
        </p:nvSpPr>
        <p:spPr>
          <a:xfrm>
            <a:off x="4505669" y="2074229"/>
            <a:ext cx="4578109" cy="2312996"/>
          </a:xfrm>
          <a:prstGeom prst="rect">
            <a:avLst/>
          </a:prstGeom>
          <a:solidFill>
            <a:srgbClr val="F2F2F2"/>
          </a:solidFill>
          <a:ln>
            <a:noFill/>
          </a:ln>
        </p:spPr>
        <p:txBody>
          <a:bodyPr spcFirstLastPara="1" wrap="square" lIns="91425" tIns="45700" rIns="91425" bIns="45700" anchor="t" anchorCtr="0">
            <a:noAutofit/>
          </a:bodyPr>
          <a:lstStyle/>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1A. Increase Lexile Scores through Accelerated Reader, Freckle, IXL, Lexia, </a:t>
            </a:r>
            <a:r>
              <a:rPr lang="en-US" sz="9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Iready</a:t>
            </a:r>
            <a:r>
              <a:rPr lang="en-US" sz="9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Eureka, </a:t>
            </a:r>
            <a:r>
              <a:rPr lang="en-US" sz="900" dirty="0">
                <a:effectLst/>
                <a:latin typeface="Georgia" panose="02040502050405020303" pitchFamily="18" charset="0"/>
                <a:ea typeface="Calibri" panose="020F0502020204030204" pitchFamily="34" charset="0"/>
                <a:cs typeface="Times New Roman" panose="02020603050405020304" pitchFamily="18" charset="0"/>
              </a:rPr>
              <a:t> </a:t>
            </a:r>
            <a:r>
              <a:rPr lang="en-US" sz="900" dirty="0" err="1">
                <a:effectLst/>
                <a:latin typeface="Georgia" panose="02040502050405020303" pitchFamily="18" charset="0"/>
                <a:ea typeface="Calibri" panose="020F0502020204030204" pitchFamily="34" charset="0"/>
                <a:cs typeface="Times New Roman" panose="02020603050405020304" pitchFamily="18" charset="0"/>
              </a:rPr>
              <a:t>ReadyGEN</a:t>
            </a:r>
            <a:r>
              <a:rPr lang="en-US" sz="900" dirty="0">
                <a:effectLst/>
                <a:latin typeface="Georgia" panose="02040502050405020303" pitchFamily="18" charset="0"/>
                <a:ea typeface="Calibri" panose="020F0502020204030204" pitchFamily="34" charset="0"/>
                <a:cs typeface="Times New Roman" panose="02020603050405020304" pitchFamily="18" charset="0"/>
              </a:rPr>
              <a:t> Curriculum and </a:t>
            </a:r>
            <a:r>
              <a:rPr lang="en-US" sz="9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Mastery Connect</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1B. Follow the district implemented intervention block </a:t>
            </a:r>
            <a:r>
              <a:rPr lang="en-US" sz="9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HMH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1C. Implement </a:t>
            </a:r>
            <a:r>
              <a:rPr lang="en-US" sz="900" dirty="0" err="1">
                <a:effectLst/>
                <a:latin typeface="Georgia" panose="02040502050405020303" pitchFamily="18" charset="0"/>
                <a:ea typeface="Calibri" panose="020F0502020204030204" pitchFamily="34" charset="0"/>
                <a:cs typeface="Times New Roman" panose="02020603050405020304" pitchFamily="18" charset="0"/>
              </a:rPr>
              <a:t>Fundations</a:t>
            </a:r>
            <a:r>
              <a:rPr lang="en-US" sz="900" dirty="0">
                <a:effectLst/>
                <a:latin typeface="Georgia" panose="02040502050405020303" pitchFamily="18" charset="0"/>
                <a:ea typeface="Calibri" panose="020F0502020204030204" pitchFamily="34" charset="0"/>
                <a:cs typeface="Times New Roman" panose="02020603050405020304" pitchFamily="18" charset="0"/>
              </a:rPr>
              <a:t>/OG/Lexia to build phonics/phonemic awareness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1D. Implement Study Island (3rd - 5th Grade) and Lexia to support content mastery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2A. Implement rigorous and real-world interdisciplinary projects, units, and PBL's thru STEM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2B. Integrate technology throughout the curriculum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3A. Ensure that all students have equal opportunities to participate in academic and extra curricular activities.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3 B. Implement Social and Emotional Learning (SEL)</a:t>
            </a:r>
          </a:p>
          <a:p>
            <a:pPr marL="0" marR="0">
              <a:lnSpc>
                <a:spcPct val="107000"/>
              </a:lnSpc>
              <a:spcBef>
                <a:spcPts val="0"/>
              </a:spcBef>
              <a:spcAft>
                <a:spcPts val="0"/>
              </a:spcAft>
            </a:pPr>
            <a:r>
              <a:rPr lang="en-US" sz="900" dirty="0">
                <a:latin typeface="Georgia" panose="02040502050405020303" pitchFamily="18" charset="0"/>
                <a:ea typeface="Calibri" panose="020F0502020204030204" pitchFamily="34" charset="0"/>
                <a:cs typeface="Times New Roman" panose="02020603050405020304" pitchFamily="18" charset="0"/>
              </a:rPr>
              <a:t>3C. </a:t>
            </a:r>
            <a:r>
              <a:rPr lang="en-US" sz="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Implementation of PBIS program to promote positive school culture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Georgia" panose="02040502050405020303" pitchFamily="18" charset="0"/>
                <a:ea typeface="Calibri" panose="020F0502020204030204" pitchFamily="34" charset="0"/>
                <a:cs typeface="Times New Roman" panose="02020603050405020304" pitchFamily="18" charset="0"/>
              </a:rPr>
              <a:t>3D. Execute a plan to increase the speaking, listening and viewing skills of all students by participating in school-based activities including STEM monthly Projects; Participating in District -Wide initiatives (Book Club, Debate, Robotics, Book Club/Reading Bowl, Art Club)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0" name="Google Shape;330;p11"/>
          <p:cNvSpPr/>
          <p:nvPr/>
        </p:nvSpPr>
        <p:spPr>
          <a:xfrm>
            <a:off x="4489490" y="4499210"/>
            <a:ext cx="4492204" cy="2446439"/>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4</a:t>
            </a:r>
            <a:r>
              <a:rPr lang="en-US" sz="900" b="0" i="0" u="none" strike="noStrike" cap="none" dirty="0">
                <a:solidFill>
                  <a:srgbClr val="000000"/>
                </a:solidFill>
                <a:latin typeface="Georgia" panose="02040502050405020303" pitchFamily="18" charset="0"/>
                <a:sym typeface="Arial"/>
              </a:rPr>
              <a:t>A. Build upon and maintain business and education partnerships (Delta</a:t>
            </a:r>
            <a:r>
              <a:rPr lang="en-US" sz="900" dirty="0">
                <a:latin typeface="Georgia" panose="02040502050405020303" pitchFamily="18" charset="0"/>
              </a:rPr>
              <a:t> </a:t>
            </a:r>
            <a:r>
              <a:rPr lang="en-US" sz="900" b="0" i="0" u="none" strike="noStrike" cap="none" dirty="0">
                <a:solidFill>
                  <a:srgbClr val="000000"/>
                </a:solidFill>
                <a:latin typeface="Georgia" panose="02040502050405020303" pitchFamily="18" charset="0"/>
                <a:sym typeface="Arial"/>
              </a:rPr>
              <a:t>and Northwestern Mutual)</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4</a:t>
            </a:r>
            <a:r>
              <a:rPr lang="en-US" sz="900" b="0" i="0" u="none" strike="noStrike" cap="none" dirty="0">
                <a:solidFill>
                  <a:srgbClr val="000000"/>
                </a:solidFill>
                <a:latin typeface="Georgia" panose="02040502050405020303" pitchFamily="18" charset="0"/>
                <a:sym typeface="Arial"/>
              </a:rPr>
              <a:t>B.  Establish new partnerships with local businesses (i.e. Kroger, Walgreens, </a:t>
            </a:r>
            <a:r>
              <a:rPr lang="en-US" sz="900" dirty="0">
                <a:solidFill>
                  <a:srgbClr val="FF0000"/>
                </a:solidFill>
                <a:latin typeface="Georgia" panose="02040502050405020303" pitchFamily="18" charset="0"/>
              </a:rPr>
              <a:t>Food Bank, Marine Toys for Tots</a:t>
            </a:r>
            <a:r>
              <a:rPr lang="en-US" sz="900" b="0" i="0" u="none" strike="noStrike" cap="none" dirty="0">
                <a:solidFill>
                  <a:srgbClr val="000000"/>
                </a:solidFill>
                <a:latin typeface="Georgia" panose="02040502050405020303" pitchFamily="18" charset="0"/>
                <a:sym typeface="Arial"/>
              </a:rPr>
              <a:t>)</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4</a:t>
            </a:r>
            <a:r>
              <a:rPr lang="en-US" sz="900" b="0" i="0" u="none" strike="noStrike" cap="none" dirty="0">
                <a:solidFill>
                  <a:srgbClr val="000000"/>
                </a:solidFill>
                <a:latin typeface="Georgia" panose="02040502050405020303" pitchFamily="18" charset="0"/>
                <a:sym typeface="Arial"/>
              </a:rPr>
              <a:t>C. Ensure the necessary technology infrastructure and equipment is available</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4</a:t>
            </a:r>
            <a:r>
              <a:rPr lang="en-US" sz="900" b="0" i="0" u="none" strike="noStrike" cap="none" dirty="0">
                <a:solidFill>
                  <a:srgbClr val="000000"/>
                </a:solidFill>
                <a:latin typeface="Georgia" panose="02040502050405020303" pitchFamily="18" charset="0"/>
                <a:sym typeface="Arial"/>
              </a:rPr>
              <a:t>D. Continue SEL with on-going Community Gathering, Second Step Lessons, and Child Protective Units (CPU)</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4</a:t>
            </a:r>
            <a:r>
              <a:rPr lang="en-US" sz="900" b="0" i="0" u="none" strike="noStrike" cap="none" dirty="0">
                <a:solidFill>
                  <a:srgbClr val="000000"/>
                </a:solidFill>
                <a:latin typeface="Georgia" panose="02040502050405020303" pitchFamily="18" charset="0"/>
                <a:sym typeface="Arial"/>
              </a:rPr>
              <a:t>E. Adhere to the district’s Intervention Block and </a:t>
            </a:r>
            <a:r>
              <a:rPr lang="en-US" sz="900" b="0" i="0" u="none" strike="noStrike" cap="none" dirty="0" err="1">
                <a:solidFill>
                  <a:srgbClr val="000000"/>
                </a:solidFill>
                <a:latin typeface="Georgia" panose="02040502050405020303" pitchFamily="18" charset="0"/>
                <a:sym typeface="Arial"/>
              </a:rPr>
              <a:t>Fundations</a:t>
            </a:r>
            <a:r>
              <a:rPr lang="en-US" sz="900" b="0" i="0" u="none" strike="noStrike" cap="none" dirty="0">
                <a:solidFill>
                  <a:srgbClr val="000000"/>
                </a:solidFill>
                <a:latin typeface="Georgia" panose="02040502050405020303" pitchFamily="18" charset="0"/>
                <a:sym typeface="Arial"/>
              </a:rPr>
              <a:t> Implementations  (K-5)</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4</a:t>
            </a:r>
            <a:r>
              <a:rPr lang="en-US" sz="900" b="0" i="0" u="none" strike="noStrike" cap="none" dirty="0">
                <a:solidFill>
                  <a:srgbClr val="000000"/>
                </a:solidFill>
                <a:latin typeface="Georgia" panose="02040502050405020303" pitchFamily="18" charset="0"/>
                <a:sym typeface="Arial"/>
              </a:rPr>
              <a:t>F. Implement Academic Practice Opportunities for grades 3-5</a:t>
            </a:r>
          </a:p>
          <a:p>
            <a:pPr marL="0" marR="0" lvl="0" indent="0" algn="l" rtl="0">
              <a:lnSpc>
                <a:spcPct val="100000"/>
              </a:lnSpc>
              <a:spcBef>
                <a:spcPts val="0"/>
              </a:spcBef>
              <a:spcAft>
                <a:spcPts val="0"/>
              </a:spcAft>
              <a:buClr>
                <a:srgbClr val="000000"/>
              </a:buClr>
              <a:buSzPts val="1000"/>
              <a:buFont typeface="Calibri"/>
              <a:buNone/>
            </a:pPr>
            <a:r>
              <a:rPr lang="en-US" sz="900" dirty="0">
                <a:solidFill>
                  <a:srgbClr val="FF0000"/>
                </a:solidFill>
                <a:latin typeface="Georgia" panose="02040502050405020303" pitchFamily="18" charset="0"/>
              </a:rPr>
              <a:t>4G. Use of CIS program to support student attendance and provide wrap around services to families</a:t>
            </a:r>
            <a:endParaRPr lang="en-US" sz="900" b="0" i="0" u="none" strike="noStrike" cap="none" dirty="0">
              <a:solidFill>
                <a:srgbClr val="FF0000"/>
              </a:solidFill>
              <a:latin typeface="Georgia" panose="02040502050405020303" pitchFamily="18" charset="0"/>
              <a:sym typeface="Arial"/>
            </a:endParaRP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5</a:t>
            </a:r>
            <a:r>
              <a:rPr lang="en-US" sz="900" b="0" i="0" u="none" strike="noStrike" cap="none" dirty="0">
                <a:solidFill>
                  <a:srgbClr val="000000"/>
                </a:solidFill>
                <a:latin typeface="Georgia" panose="02040502050405020303" pitchFamily="18" charset="0"/>
                <a:sym typeface="Arial"/>
              </a:rPr>
              <a:t>A. Streamlining the STEM Committee based on Staff interest and expertise</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5</a:t>
            </a:r>
            <a:r>
              <a:rPr lang="en-US" sz="900" b="0" i="0" u="none" strike="noStrike" cap="none" dirty="0">
                <a:solidFill>
                  <a:srgbClr val="000000"/>
                </a:solidFill>
                <a:latin typeface="Georgia" panose="02040502050405020303" pitchFamily="18" charset="0"/>
                <a:sym typeface="Arial"/>
              </a:rPr>
              <a:t>B. Visiting STEM Certified Schools </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5</a:t>
            </a:r>
            <a:r>
              <a:rPr lang="en-US" sz="900" b="0" i="0" u="none" strike="noStrike" cap="none" dirty="0">
                <a:solidFill>
                  <a:srgbClr val="000000"/>
                </a:solidFill>
                <a:latin typeface="Georgia" panose="02040502050405020303" pitchFamily="18" charset="0"/>
                <a:sym typeface="Arial"/>
              </a:rPr>
              <a:t>C. Implement and Sustain STEM Curriculum, Culture, and Community Initiatives Throughout the Year </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rPr>
              <a:t>5</a:t>
            </a:r>
            <a:r>
              <a:rPr lang="en-US" sz="900" b="0" i="0" u="none" strike="noStrike" cap="none" dirty="0">
                <a:solidFill>
                  <a:srgbClr val="000000"/>
                </a:solidFill>
                <a:latin typeface="Georgia" panose="02040502050405020303" pitchFamily="18" charset="0"/>
                <a:sym typeface="Arial"/>
              </a:rPr>
              <a:t>D. Obtain State STEM certification</a:t>
            </a:r>
          </a:p>
        </p:txBody>
      </p:sp>
      <p:sp>
        <p:nvSpPr>
          <p:cNvPr id="333" name="Google Shape;333;p11"/>
          <p:cNvSpPr txBox="1"/>
          <p:nvPr/>
        </p:nvSpPr>
        <p:spPr>
          <a:xfrm>
            <a:off x="3642629" y="-43268"/>
            <a:ext cx="18378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b="1">
                <a:solidFill>
                  <a:srgbClr val="151515"/>
                </a:solidFill>
                <a:latin typeface="Calibri"/>
                <a:ea typeface="Calibri"/>
                <a:cs typeface="Calibri"/>
                <a:sym typeface="Calibri"/>
              </a:rPr>
              <a:t>Hutchinson Elementary </a:t>
            </a:r>
            <a:endParaRPr sz="200" b="0" i="0" u="none" strike="noStrike" cap="none">
              <a:solidFill>
                <a:srgbClr val="151515"/>
              </a:solidFill>
              <a:latin typeface="Calibri"/>
              <a:ea typeface="Calibri"/>
              <a:cs typeface="Calibri"/>
              <a:sym typeface="Calibri"/>
            </a:endParaRPr>
          </a:p>
        </p:txBody>
      </p:sp>
      <p:sp>
        <p:nvSpPr>
          <p:cNvPr id="334" name="Google Shape;334;p11"/>
          <p:cNvSpPr txBox="1"/>
          <p:nvPr/>
        </p:nvSpPr>
        <p:spPr>
          <a:xfrm>
            <a:off x="-7101" y="605904"/>
            <a:ext cx="1837698"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SMART Goals</a:t>
            </a:r>
            <a:endParaRPr sz="200" b="1" i="1" u="none" strike="noStrike" cap="none">
              <a:solidFill>
                <a:srgbClr val="151515"/>
              </a:solidFill>
              <a:latin typeface="Calibri"/>
              <a:ea typeface="Calibri"/>
              <a:cs typeface="Calibri"/>
              <a:sym typeface="Calibri"/>
            </a:endParaRPr>
          </a:p>
        </p:txBody>
      </p:sp>
      <p:sp>
        <p:nvSpPr>
          <p:cNvPr id="335" name="Google Shape;335;p11"/>
          <p:cNvSpPr txBox="1"/>
          <p:nvPr/>
        </p:nvSpPr>
        <p:spPr>
          <a:xfrm>
            <a:off x="4572003" y="1779539"/>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Strategies</a:t>
            </a:r>
            <a:endParaRPr sz="200" b="1" i="1" u="none" strike="noStrike" cap="none">
              <a:solidFill>
                <a:srgbClr val="151515"/>
              </a:solidFill>
              <a:latin typeface="Calibri"/>
              <a:ea typeface="Calibri"/>
              <a:cs typeface="Calibri"/>
              <a:sym typeface="Calibri"/>
            </a:endParaRPr>
          </a:p>
        </p:txBody>
      </p:sp>
      <p:sp>
        <p:nvSpPr>
          <p:cNvPr id="336" name="Google Shape;336;p11"/>
          <p:cNvSpPr/>
          <p:nvPr/>
        </p:nvSpPr>
        <p:spPr>
          <a:xfrm>
            <a:off x="684237" y="93035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000" dirty="0">
                <a:latin typeface="Georgia" panose="02040502050405020303" pitchFamily="18" charset="0"/>
                <a:ea typeface="Calibri"/>
                <a:cs typeface="Calibri"/>
                <a:sym typeface="Calibri"/>
              </a:rPr>
              <a:t>Increase the percentage of grades 3-5 students scoring proficient or above in reading by 3% from 25.62% to 28.62% in June 2022.</a:t>
            </a:r>
            <a:endParaRPr sz="1000" b="0" i="0" u="none" strike="noStrike" cap="none" dirty="0">
              <a:solidFill>
                <a:srgbClr val="000000"/>
              </a:solidFill>
              <a:latin typeface="Georgia" panose="02040502050405020303" pitchFamily="18" charset="0"/>
              <a:ea typeface="Calibri"/>
              <a:cs typeface="Calibri"/>
              <a:sym typeface="Calibri"/>
            </a:endParaRPr>
          </a:p>
        </p:txBody>
      </p:sp>
      <p:sp>
        <p:nvSpPr>
          <p:cNvPr id="337" name="Google Shape;337;p11"/>
          <p:cNvSpPr/>
          <p:nvPr/>
        </p:nvSpPr>
        <p:spPr>
          <a:xfrm>
            <a:off x="3550059" y="93035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SzPts val="1200"/>
            </a:pPr>
            <a:endParaRPr lang="en-US" sz="1000" dirty="0">
              <a:latin typeface="Calibri"/>
              <a:ea typeface="Calibri"/>
              <a:cs typeface="Calibri"/>
              <a:sym typeface="Calibri"/>
            </a:endParaRPr>
          </a:p>
          <a:p>
            <a:pPr algn="ctr">
              <a:buSzPts val="1200"/>
            </a:pPr>
            <a:r>
              <a:rPr lang="en-US" sz="1000" dirty="0">
                <a:latin typeface="Dotum" panose="020B0503020000020004" pitchFamily="34" charset="-127"/>
                <a:ea typeface="Dotum" panose="020B0503020000020004" pitchFamily="34" charset="-127"/>
                <a:cs typeface="Calibri"/>
                <a:sym typeface="Calibri"/>
              </a:rPr>
              <a:t>Increase the percentage of grades 3-5 students scoring proficient or above in math by 3% from 21.67% to 24.67% in June 2022.</a:t>
            </a:r>
            <a:endParaRPr lang="en-US" sz="1000" b="0" i="0" u="none" strike="noStrike" cap="none" dirty="0">
              <a:solidFill>
                <a:srgbClr val="000000"/>
              </a:solidFill>
              <a:latin typeface="Dotum" panose="020B0503020000020004" pitchFamily="34" charset="-127"/>
              <a:ea typeface="Dotum" panose="020B0503020000020004" pitchFamily="34" charset="-127"/>
              <a:cs typeface="Calibri"/>
              <a:sym typeface="Calibri"/>
            </a:endParaRPr>
          </a:p>
          <a:p>
            <a:pPr marL="0" marR="0" lvl="0" indent="0" algn="ctr"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338" name="Google Shape;338;p11"/>
          <p:cNvSpPr/>
          <p:nvPr/>
        </p:nvSpPr>
        <p:spPr>
          <a:xfrm>
            <a:off x="6346107" y="94023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000">
                <a:latin typeface="Calibri"/>
                <a:ea typeface="Calibri"/>
                <a:cs typeface="Calibri"/>
                <a:sym typeface="Calibri"/>
              </a:rPr>
              <a:t>70% of students (from the fall to the spring administration) will respond favorably to the BASC-3 Survey administered by the Spring of 2022.</a:t>
            </a:r>
            <a:endParaRPr sz="1000" b="0" i="0" u="none" strike="noStrike" cap="none">
              <a:solidFill>
                <a:srgbClr val="000000"/>
              </a:solidFill>
              <a:latin typeface="Calibri"/>
              <a:ea typeface="Calibri"/>
              <a:cs typeface="Calibri"/>
              <a:sym typeface="Calibri"/>
            </a:endParaRPr>
          </a:p>
        </p:txBody>
      </p:sp>
      <p:sp>
        <p:nvSpPr>
          <p:cNvPr id="339" name="Google Shape;339;p11"/>
          <p:cNvSpPr txBox="1">
            <a:spLocks noGrp="1"/>
          </p:cNvSpPr>
          <p:nvPr>
            <p:ph type="sldNum" idx="12"/>
          </p:nvPr>
        </p:nvSpPr>
        <p:spPr>
          <a:xfrm>
            <a:off x="7026379" y="6542394"/>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rgbClr val="000000"/>
                </a:solidFill>
                <a:latin typeface="Verdana"/>
                <a:ea typeface="Verdana"/>
                <a:cs typeface="Verdana"/>
                <a:sym typeface="Verdana"/>
              </a:rPr>
              <a:t>8</a:t>
            </a:fld>
            <a:endParaRPr sz="1000" b="0" i="0" u="none" strike="noStrike" cap="none" dirty="0">
              <a:solidFill>
                <a:srgbClr val="000000"/>
              </a:solidFill>
              <a:latin typeface="Verdana"/>
              <a:ea typeface="Verdana"/>
              <a:cs typeface="Verdana"/>
              <a:sym typeface="Verdana"/>
            </a:endParaRPr>
          </a:p>
        </p:txBody>
      </p:sp>
      <p:sp>
        <p:nvSpPr>
          <p:cNvPr id="341" name="Google Shape;341;p11"/>
          <p:cNvSpPr txBox="1"/>
          <p:nvPr/>
        </p:nvSpPr>
        <p:spPr>
          <a:xfrm>
            <a:off x="2002923" y="1808080"/>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Strategic Priorities</a:t>
            </a:r>
            <a:endParaRPr sz="200" b="1" i="1" u="none" strike="noStrike" cap="none">
              <a:solidFill>
                <a:srgbClr val="151515"/>
              </a:solidFill>
              <a:latin typeface="Calibri"/>
              <a:ea typeface="Calibri"/>
              <a:cs typeface="Calibri"/>
              <a:sym typeface="Calibri"/>
            </a:endParaRPr>
          </a:p>
        </p:txBody>
      </p:sp>
      <p:sp>
        <p:nvSpPr>
          <p:cNvPr id="343" name="Google Shape;343;p11"/>
          <p:cNvSpPr/>
          <p:nvPr/>
        </p:nvSpPr>
        <p:spPr>
          <a:xfrm>
            <a:off x="1988083" y="4725554"/>
            <a:ext cx="241890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chemeClr val="dk1"/>
              </a:buClr>
              <a:buSzPts val="10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344" name="Google Shape;344;p11"/>
          <p:cNvSpPr/>
          <p:nvPr/>
        </p:nvSpPr>
        <p:spPr>
          <a:xfrm>
            <a:off x="1967022" y="4728543"/>
            <a:ext cx="2418900" cy="553957"/>
          </a:xfrm>
          <a:prstGeom prst="rect">
            <a:avLst/>
          </a:prstGeom>
          <a:noFill/>
          <a:ln>
            <a:noFill/>
          </a:ln>
        </p:spPr>
        <p:txBody>
          <a:bodyPr spcFirstLastPara="1" wrap="square" lIns="91425" tIns="45700" rIns="91425" bIns="45700" anchor="t" anchorCtr="0">
            <a:spAutoFit/>
          </a:bodyPr>
          <a:lstStyle/>
          <a:p>
            <a:pPr marL="228600" marR="0" lvl="0" indent="-165100" algn="l" rtl="0">
              <a:lnSpc>
                <a:spcPct val="100000"/>
              </a:lnSpc>
              <a:spcBef>
                <a:spcPts val="600"/>
              </a:spcBef>
              <a:spcAft>
                <a:spcPts val="0"/>
              </a:spcAft>
              <a:buClr>
                <a:srgbClr val="000000"/>
              </a:buClr>
              <a:buSzPts val="1000"/>
              <a:buFont typeface="Calibri"/>
              <a:buNone/>
            </a:pPr>
            <a:endParaRPr sz="1000" b="1" i="0" u="none" strike="noStrike" cap="none" dirty="0">
              <a:solidFill>
                <a:srgbClr val="000000"/>
              </a:solidFill>
              <a:latin typeface="Calibri"/>
              <a:ea typeface="Calibri"/>
              <a:cs typeface="Calibri"/>
              <a:sym typeface="Calibri"/>
            </a:endParaRPr>
          </a:p>
          <a:p>
            <a:pPr marL="228600" marR="0" lvl="0" indent="-165100" algn="l" rtl="0">
              <a:lnSpc>
                <a:spcPct val="100000"/>
              </a:lnSpc>
              <a:spcBef>
                <a:spcPts val="600"/>
              </a:spcBef>
              <a:spcAft>
                <a:spcPts val="0"/>
              </a:spcAft>
              <a:buClr>
                <a:srgbClr val="000000"/>
              </a:buClr>
              <a:buSzPts val="1000"/>
              <a:buFont typeface="Calibri"/>
              <a:buNone/>
            </a:pPr>
            <a:endParaRPr sz="1000" b="0" i="0" u="none" strike="noStrike" cap="none" dirty="0">
              <a:solidFill>
                <a:srgbClr val="000000"/>
              </a:solidFill>
              <a:latin typeface="Calibri"/>
              <a:ea typeface="Calibri"/>
              <a:cs typeface="Calibri"/>
              <a:sym typeface="Calibri"/>
            </a:endParaRPr>
          </a:p>
        </p:txBody>
      </p:sp>
      <p:sp>
        <p:nvSpPr>
          <p:cNvPr id="345" name="Google Shape;345;p11"/>
          <p:cNvSpPr txBox="1"/>
          <p:nvPr/>
        </p:nvSpPr>
        <p:spPr>
          <a:xfrm>
            <a:off x="0" y="14025"/>
            <a:ext cx="4062600" cy="118490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100" b="1" i="1" u="none" strike="noStrike" cap="none" dirty="0">
                <a:solidFill>
                  <a:srgbClr val="151515"/>
                </a:solidFill>
                <a:latin typeface="Georgia" panose="02040502050405020303" pitchFamily="18" charset="0"/>
                <a:ea typeface="Calibri"/>
                <a:cs typeface="Calibri"/>
                <a:sym typeface="Calibri"/>
              </a:rPr>
              <a:t>Mission-</a:t>
            </a:r>
            <a:r>
              <a:rPr lang="en-US" sz="1000" dirty="0">
                <a:latin typeface="Georgia" panose="02040502050405020303" pitchFamily="18" charset="0"/>
                <a:ea typeface="Calibri"/>
                <a:cs typeface="Calibri"/>
                <a:sym typeface="Calibri"/>
              </a:rPr>
              <a:t>The mission of Hutchinson ES is to implement an equitable, safe, structured, standard-based learning environment to maximize student achievement producing global citizens, and positive members of society.</a:t>
            </a:r>
            <a:endParaRPr sz="1000" dirty="0">
              <a:latin typeface="Georgia" panose="02040502050405020303" pitchFamily="18" charset="0"/>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lang="en-US" sz="1200" b="1" i="1" dirty="0">
              <a:solidFill>
                <a:srgbClr val="15151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1200" b="1" i="1" dirty="0">
              <a:solidFill>
                <a:srgbClr val="151515"/>
              </a:solidFill>
              <a:latin typeface="Calibri"/>
              <a:ea typeface="Calibri"/>
              <a:cs typeface="Calibri"/>
              <a:sym typeface="Calibri"/>
            </a:endParaRPr>
          </a:p>
        </p:txBody>
      </p:sp>
      <p:sp>
        <p:nvSpPr>
          <p:cNvPr id="346" name="Google Shape;346;p11"/>
          <p:cNvSpPr txBox="1"/>
          <p:nvPr/>
        </p:nvSpPr>
        <p:spPr>
          <a:xfrm>
            <a:off x="5370079" y="-43268"/>
            <a:ext cx="3713700" cy="10079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000" b="1" i="1" u="none" strike="noStrike" cap="none" dirty="0">
                <a:solidFill>
                  <a:srgbClr val="151515"/>
                </a:solidFill>
                <a:latin typeface="Georgia" panose="02040502050405020303" pitchFamily="18" charset="0"/>
                <a:ea typeface="Calibri"/>
                <a:cs typeface="Calibri"/>
                <a:sym typeface="Calibri"/>
              </a:rPr>
              <a:t>Vision</a:t>
            </a:r>
            <a:r>
              <a:rPr lang="en-US" sz="1000" dirty="0">
                <a:latin typeface="Georgia" panose="02040502050405020303" pitchFamily="18" charset="0"/>
                <a:ea typeface="Calibri"/>
                <a:cs typeface="Calibri"/>
                <a:sym typeface="Calibri"/>
              </a:rPr>
              <a:t> Hutchinson Elementary School’s vision is to develop 21st century college and career ready global learners by Providing Exposure &amp; Increasing Possibilities Through STEM</a:t>
            </a:r>
            <a:endParaRPr sz="1000" dirty="0">
              <a:latin typeface="Georgia" panose="02040502050405020303" pitchFamily="18" charset="0"/>
              <a:ea typeface="Calibri"/>
              <a:cs typeface="Calibri"/>
              <a:sym typeface="Calibri"/>
            </a:endParaRPr>
          </a:p>
          <a:p>
            <a:pPr marL="0" lvl="0" indent="0" algn="ctr" rtl="0">
              <a:lnSpc>
                <a:spcPct val="115000"/>
              </a:lnSpc>
              <a:spcBef>
                <a:spcPts val="0"/>
              </a:spcBef>
              <a:spcAft>
                <a:spcPts val="0"/>
              </a:spcAft>
              <a:buNone/>
            </a:pPr>
            <a:r>
              <a:rPr lang="en-US" sz="1000" dirty="0">
                <a:latin typeface="Georgia" panose="02040502050405020303" pitchFamily="18" charset="0"/>
                <a:ea typeface="Calibri"/>
                <a:cs typeface="Calibri"/>
                <a:sym typeface="Calibri"/>
              </a:rPr>
              <a:t> and through the Georgia Standards of Excellence.</a:t>
            </a:r>
            <a:endParaRPr sz="1000" dirty="0">
              <a:latin typeface="Georgia" panose="02040502050405020303" pitchFamily="18" charset="0"/>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1200" b="1" i="1" dirty="0">
              <a:solidFill>
                <a:srgbClr val="151515"/>
              </a:solidFill>
              <a:latin typeface="Calibri"/>
              <a:ea typeface="Calibri"/>
              <a:cs typeface="Calibri"/>
              <a:sym typeface="Calibri"/>
            </a:endParaRPr>
          </a:p>
        </p:txBody>
      </p:sp>
      <p:sp>
        <p:nvSpPr>
          <p:cNvPr id="347" name="Google Shape;347;p11"/>
          <p:cNvSpPr/>
          <p:nvPr/>
        </p:nvSpPr>
        <p:spPr>
          <a:xfrm>
            <a:off x="53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Fostering Academic Excellence for All</a:t>
            </a:r>
            <a:endParaRPr sz="11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Data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Curriculum &amp; Instruction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4000"/>
              <a:buFont typeface="Helvetica Neue"/>
              <a:buNone/>
            </a:pPr>
            <a:r>
              <a:rPr lang="en-US" sz="900" b="0" i="0" u="none" strike="noStrike" cap="none">
                <a:solidFill>
                  <a:schemeClr val="lt1"/>
                </a:solidFill>
                <a:latin typeface="Calibri"/>
                <a:ea typeface="Calibri"/>
                <a:cs typeface="Calibri"/>
                <a:sym typeface="Calibri"/>
              </a:rPr>
              <a:t>Signature Program</a:t>
            </a:r>
            <a:endParaRPr sz="900" b="0" i="0" u="none" strike="noStrike" cap="none">
              <a:solidFill>
                <a:schemeClr val="lt1"/>
              </a:solidFill>
              <a:latin typeface="Calibri"/>
              <a:ea typeface="Calibri"/>
              <a:cs typeface="Calibri"/>
              <a:sym typeface="Calibri"/>
            </a:endParaRPr>
          </a:p>
        </p:txBody>
      </p:sp>
      <p:sp>
        <p:nvSpPr>
          <p:cNvPr id="348" name="Google Shape;348;p11"/>
          <p:cNvSpPr/>
          <p:nvPr/>
        </p:nvSpPr>
        <p:spPr>
          <a:xfrm>
            <a:off x="82615" y="4499211"/>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Building a Culture of Student Support</a:t>
            </a:r>
            <a:endParaRPr sz="11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Whole Child &amp; Intervention</a:t>
            </a:r>
            <a:endParaRPr sz="9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Personalized Learning</a:t>
            </a:r>
            <a:endParaRPr sz="900" b="0" i="0" u="none" strike="noStrike" cap="none" dirty="0">
              <a:solidFill>
                <a:schemeClr val="lt1"/>
              </a:solidFill>
              <a:latin typeface="Calibri"/>
              <a:ea typeface="Calibri"/>
              <a:cs typeface="Calibri"/>
              <a:sym typeface="Calibri"/>
            </a:endParaRPr>
          </a:p>
        </p:txBody>
      </p:sp>
      <p:sp>
        <p:nvSpPr>
          <p:cNvPr id="352" name="Google Shape;352;p11"/>
          <p:cNvSpPr/>
          <p:nvPr/>
        </p:nvSpPr>
        <p:spPr>
          <a:xfrm>
            <a:off x="1967022" y="2312179"/>
            <a:ext cx="2418900" cy="1369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endParaRPr dirty="0"/>
          </a:p>
          <a:p>
            <a:pPr marL="0" marR="0" lvl="0" indent="0" algn="l" rtl="0">
              <a:lnSpc>
                <a:spcPct val="100000"/>
              </a:lnSpc>
              <a:spcBef>
                <a:spcPts val="600"/>
              </a:spcBef>
              <a:spcAft>
                <a:spcPts val="0"/>
              </a:spcAft>
              <a:buNone/>
            </a:pPr>
            <a:endParaRPr dirty="0"/>
          </a:p>
          <a:p>
            <a:pPr marL="0" marR="0" lvl="0" indent="0" algn="l" rtl="0">
              <a:lnSpc>
                <a:spcPct val="100000"/>
              </a:lnSpc>
              <a:spcBef>
                <a:spcPts val="600"/>
              </a:spcBef>
              <a:spcAft>
                <a:spcPts val="0"/>
              </a:spcAft>
              <a:buNone/>
            </a:pPr>
            <a:r>
              <a:rPr lang="en-US" sz="1000" b="1" i="0" u="none" strike="noStrike" cap="none" dirty="0">
                <a:solidFill>
                  <a:srgbClr val="000000"/>
                </a:solidFill>
                <a:latin typeface="Calibri"/>
                <a:ea typeface="Calibri"/>
                <a:cs typeface="Calibri"/>
                <a:sym typeface="Calibri"/>
              </a:rPr>
              <a:t> </a:t>
            </a: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81BEE028-C511-4777-854D-CA3D6ECC2CB2}"/>
              </a:ext>
            </a:extLst>
          </p:cNvPr>
          <p:cNvSpPr txBox="1"/>
          <p:nvPr/>
        </p:nvSpPr>
        <p:spPr>
          <a:xfrm>
            <a:off x="1890800" y="2274692"/>
            <a:ext cx="2768544" cy="1569660"/>
          </a:xfrm>
          <a:prstGeom prst="rect">
            <a:avLst/>
          </a:prstGeom>
          <a:noFill/>
        </p:spPr>
        <p:txBody>
          <a:bodyPr wrap="square">
            <a:spAutoFit/>
          </a:bodyPr>
          <a:lstStyle/>
          <a:p>
            <a:r>
              <a:rPr lang="en-US" sz="1200" dirty="0">
                <a:latin typeface="Georgia" panose="02040502050405020303" pitchFamily="18" charset="0"/>
              </a:rPr>
              <a:t>1.Improve student mastery of core content knowledge</a:t>
            </a:r>
          </a:p>
          <a:p>
            <a:r>
              <a:rPr lang="en-US" sz="1200" dirty="0">
                <a:latin typeface="Georgia" panose="02040502050405020303" pitchFamily="18" charset="0"/>
              </a:rPr>
              <a:t>2.Cultivate a rigorous STEM program model (Phase 2)</a:t>
            </a:r>
          </a:p>
          <a:p>
            <a:r>
              <a:rPr lang="en-US" sz="1200" dirty="0">
                <a:latin typeface="Georgia" panose="02040502050405020303" pitchFamily="18" charset="0"/>
              </a:rPr>
              <a:t>3. Prepare all students to have the essential life skills to be self-aware, collaborative, and accepting of diversity</a:t>
            </a:r>
          </a:p>
        </p:txBody>
      </p:sp>
      <p:sp>
        <p:nvSpPr>
          <p:cNvPr id="29" name="TextBox 28">
            <a:extLst>
              <a:ext uri="{FF2B5EF4-FFF2-40B4-BE49-F238E27FC236}">
                <a16:creationId xmlns:a16="http://schemas.microsoft.com/office/drawing/2014/main" id="{C35041F0-A363-41BA-BBC0-5973C674137F}"/>
              </a:ext>
            </a:extLst>
          </p:cNvPr>
          <p:cNvSpPr txBox="1"/>
          <p:nvPr/>
        </p:nvSpPr>
        <p:spPr>
          <a:xfrm>
            <a:off x="2002922" y="4474491"/>
            <a:ext cx="2502747" cy="1169294"/>
          </a:xfrm>
          <a:prstGeom prst="rect">
            <a:avLst/>
          </a:prstGeom>
          <a:noFill/>
        </p:spPr>
        <p:txBody>
          <a:bodyPr wrap="square">
            <a:spAutoFit/>
          </a:bodyPr>
          <a:lstStyle/>
          <a:p>
            <a:pPr marL="0" marR="0">
              <a:lnSpc>
                <a:spcPct val="107000"/>
              </a:lnSpc>
              <a:spcBef>
                <a:spcPts val="0"/>
              </a:spcBef>
              <a:spcAft>
                <a:spcPts val="800"/>
              </a:spcAft>
            </a:pPr>
            <a:r>
              <a:rPr lang="en-US" sz="1200" dirty="0">
                <a:latin typeface="Georgia" panose="02040502050405020303" pitchFamily="18" charset="0"/>
                <a:ea typeface="Calibri" panose="020F0502020204030204" pitchFamily="34" charset="0"/>
                <a:cs typeface="Times New Roman" panose="02020603050405020304" pitchFamily="18" charset="0"/>
              </a:rPr>
              <a:t>4</a:t>
            </a:r>
            <a:r>
              <a:rPr lang="en-US" sz="1200" dirty="0">
                <a:effectLst/>
                <a:latin typeface="Georgia" panose="02040502050405020303" pitchFamily="18" charset="0"/>
                <a:ea typeface="Calibri" panose="020F0502020204030204" pitchFamily="34" charset="0"/>
                <a:cs typeface="Times New Roman" panose="02020603050405020304" pitchFamily="18" charset="0"/>
              </a:rPr>
              <a:t>.Build systems identifying and addressing root causes to promote social and academic growth</a:t>
            </a:r>
          </a:p>
          <a:p>
            <a:pPr marL="0" marR="0">
              <a:lnSpc>
                <a:spcPct val="107000"/>
              </a:lnSpc>
              <a:spcBef>
                <a:spcPts val="0"/>
              </a:spcBef>
              <a:spcAft>
                <a:spcPts val="800"/>
              </a:spcAft>
            </a:pPr>
            <a:r>
              <a:rPr lang="en-US" sz="1200" dirty="0">
                <a:latin typeface="Georgia" panose="02040502050405020303" pitchFamily="18" charset="0"/>
                <a:ea typeface="Calibri" panose="020F0502020204030204" pitchFamily="34" charset="0"/>
                <a:cs typeface="Times New Roman" panose="02020603050405020304" pitchFamily="18" charset="0"/>
              </a:rPr>
              <a:t>5</a:t>
            </a:r>
            <a:r>
              <a:rPr lang="en-US" sz="1200" dirty="0">
                <a:effectLst/>
                <a:latin typeface="Georgia" panose="02040502050405020303" pitchFamily="18" charset="0"/>
                <a:ea typeface="Calibri" panose="020F0502020204030204" pitchFamily="34" charset="0"/>
                <a:cs typeface="Times New Roman" panose="02020603050405020304" pitchFamily="18" charset="0"/>
              </a:rPr>
              <a:t>. Build systems and resources to support STEM implementation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0" y="1803118"/>
            <a:ext cx="1837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APS Strategic Priorities &amp; Initiatives</a:t>
            </a:r>
            <a:endParaRPr sz="200" b="1" i="1" u="none" strike="noStrike" cap="none">
              <a:solidFill>
                <a:srgbClr val="151515"/>
              </a:solidFill>
              <a:latin typeface="Calibri"/>
              <a:ea typeface="Calibri"/>
              <a:cs typeface="Calibri"/>
              <a:sym typeface="Calibri"/>
            </a:endParaRPr>
          </a:p>
        </p:txBody>
      </p:sp>
      <p:sp>
        <p:nvSpPr>
          <p:cNvPr id="331" name="Google Shape;331;p11"/>
          <p:cNvSpPr/>
          <p:nvPr/>
        </p:nvSpPr>
        <p:spPr>
          <a:xfrm>
            <a:off x="4255054" y="1926569"/>
            <a:ext cx="4767224" cy="1923908"/>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r>
              <a:rPr lang="en-US" sz="900" b="0" i="0" u="none" strike="noStrike" cap="none" dirty="0">
                <a:solidFill>
                  <a:srgbClr val="000000"/>
                </a:solidFill>
                <a:latin typeface="Georgia" panose="02040502050405020303" pitchFamily="18" charset="0"/>
                <a:ea typeface="Calibri"/>
                <a:cs typeface="Calibri"/>
                <a:sym typeface="Calibri"/>
              </a:rPr>
              <a:t>6A. Provide targeted professional learning opportunities focused on the implementation of Standards and STEM</a:t>
            </a:r>
          </a:p>
          <a:p>
            <a:pPr marL="0" marR="0" lvl="0" indent="0" algn="l" rtl="0">
              <a:lnSpc>
                <a:spcPct val="100000"/>
              </a:lnSpc>
              <a:spcBef>
                <a:spcPts val="0"/>
              </a:spcBef>
              <a:spcAft>
                <a:spcPts val="0"/>
              </a:spcAft>
              <a:buClr>
                <a:srgbClr val="000000"/>
              </a:buClr>
              <a:buSzPts val="1000"/>
              <a:buFont typeface="Calibri"/>
              <a:buNone/>
            </a:pPr>
            <a:r>
              <a:rPr lang="en-US" sz="900" b="0" i="0" u="none" strike="noStrike" cap="none" dirty="0">
                <a:solidFill>
                  <a:srgbClr val="000000"/>
                </a:solidFill>
                <a:latin typeface="Georgia" panose="02040502050405020303" pitchFamily="18" charset="0"/>
                <a:ea typeface="Calibri"/>
                <a:cs typeface="Calibri"/>
                <a:sym typeface="Calibri"/>
              </a:rPr>
              <a:t>6B. Implement intentional vertical and horizontal alignment collaboration throughout school and cluster</a:t>
            </a:r>
          </a:p>
          <a:p>
            <a:pPr marL="0" marR="0" lvl="0" indent="0" algn="l" rtl="0">
              <a:lnSpc>
                <a:spcPct val="100000"/>
              </a:lnSpc>
              <a:spcBef>
                <a:spcPts val="0"/>
              </a:spcBef>
              <a:spcAft>
                <a:spcPts val="0"/>
              </a:spcAft>
              <a:buClr>
                <a:srgbClr val="000000"/>
              </a:buClr>
              <a:buSzPts val="1000"/>
              <a:buFont typeface="Calibri"/>
              <a:buNone/>
            </a:pPr>
            <a:r>
              <a:rPr lang="en-US" sz="900" b="0" i="0" u="none" strike="noStrike" cap="none" dirty="0">
                <a:solidFill>
                  <a:srgbClr val="000000"/>
                </a:solidFill>
                <a:latin typeface="Georgia" panose="02040502050405020303" pitchFamily="18" charset="0"/>
                <a:ea typeface="Calibri"/>
                <a:cs typeface="Calibri"/>
                <a:sym typeface="Calibri"/>
              </a:rPr>
              <a:t>6C. Increase Math/Science/STEM endorsements to support STEM implementation</a:t>
            </a:r>
          </a:p>
          <a:p>
            <a:pPr marL="0" marR="0" lvl="0" indent="0" algn="l" rtl="0">
              <a:lnSpc>
                <a:spcPct val="100000"/>
              </a:lnSpc>
              <a:spcBef>
                <a:spcPts val="0"/>
              </a:spcBef>
              <a:spcAft>
                <a:spcPts val="0"/>
              </a:spcAft>
              <a:buClr>
                <a:srgbClr val="000000"/>
              </a:buClr>
              <a:buSzPts val="1000"/>
              <a:buFont typeface="Calibri"/>
              <a:buNone/>
            </a:pPr>
            <a:r>
              <a:rPr lang="en-US" sz="900" b="0" i="0" u="none" strike="noStrike" cap="none" dirty="0">
                <a:solidFill>
                  <a:srgbClr val="000000"/>
                </a:solidFill>
                <a:latin typeface="Georgia" panose="02040502050405020303" pitchFamily="18" charset="0"/>
                <a:ea typeface="Calibri"/>
                <a:cs typeface="Calibri"/>
                <a:sym typeface="Calibri"/>
              </a:rPr>
              <a:t>6D. Increase opportunities for high performing teachers to facilitate professional development; Leads to the creation of highly effective teachers that continue on within the district in leadership roles</a:t>
            </a:r>
          </a:p>
          <a:p>
            <a:pPr marL="0" marR="0" lvl="0" indent="0" algn="l" rtl="0">
              <a:lnSpc>
                <a:spcPct val="100000"/>
              </a:lnSpc>
              <a:spcBef>
                <a:spcPts val="0"/>
              </a:spcBef>
              <a:spcAft>
                <a:spcPts val="0"/>
              </a:spcAft>
              <a:buClr>
                <a:srgbClr val="000000"/>
              </a:buClr>
              <a:buSzPts val="1000"/>
              <a:buFont typeface="Calibri"/>
              <a:buNone/>
            </a:pPr>
            <a:r>
              <a:rPr lang="en-US" sz="900" dirty="0">
                <a:latin typeface="Georgia" panose="02040502050405020303" pitchFamily="18" charset="0"/>
                <a:ea typeface="Calibri"/>
                <a:cs typeface="Calibri"/>
                <a:sym typeface="Calibri"/>
              </a:rPr>
              <a:t>6E. </a:t>
            </a:r>
            <a:r>
              <a:rPr lang="en-US" sz="900" dirty="0">
                <a:solidFill>
                  <a:srgbClr val="FF0000"/>
                </a:solidFill>
                <a:latin typeface="Georgia" panose="02040502050405020303" pitchFamily="18" charset="0"/>
                <a:ea typeface="Calibri"/>
                <a:cs typeface="Calibri"/>
                <a:sym typeface="Calibri"/>
              </a:rPr>
              <a:t>Provide continued support to teachers with instructional </a:t>
            </a:r>
            <a:r>
              <a:rPr lang="en-US" sz="900" dirty="0" err="1">
                <a:solidFill>
                  <a:srgbClr val="FF0000"/>
                </a:solidFill>
                <a:latin typeface="Georgia" panose="02040502050405020303" pitchFamily="18" charset="0"/>
                <a:ea typeface="Calibri"/>
                <a:cs typeface="Calibri"/>
                <a:sym typeface="Calibri"/>
              </a:rPr>
              <a:t>coahes</a:t>
            </a:r>
            <a:r>
              <a:rPr lang="en-US" sz="900" dirty="0">
                <a:solidFill>
                  <a:srgbClr val="FF0000"/>
                </a:solidFill>
                <a:latin typeface="Georgia" panose="02040502050405020303" pitchFamily="18" charset="0"/>
                <a:ea typeface="Calibri"/>
                <a:cs typeface="Calibri"/>
                <a:sym typeface="Calibri"/>
              </a:rPr>
              <a:t> (core academics) and the program specialist (school wide STEM implementation)</a:t>
            </a:r>
          </a:p>
          <a:p>
            <a:pPr marL="0" marR="0" lvl="0" indent="0" algn="l" rtl="0">
              <a:lnSpc>
                <a:spcPct val="100000"/>
              </a:lnSpc>
              <a:spcBef>
                <a:spcPts val="0"/>
              </a:spcBef>
              <a:spcAft>
                <a:spcPts val="0"/>
              </a:spcAft>
              <a:buClr>
                <a:srgbClr val="000000"/>
              </a:buClr>
              <a:buSzPts val="1000"/>
              <a:buFont typeface="Calibri"/>
              <a:buNone/>
            </a:pPr>
            <a:r>
              <a:rPr lang="en-US" sz="900" dirty="0">
                <a:solidFill>
                  <a:srgbClr val="FF0000"/>
                </a:solidFill>
                <a:latin typeface="Georgia" panose="02040502050405020303" pitchFamily="18" charset="0"/>
                <a:ea typeface="Calibri"/>
                <a:cs typeface="Calibri"/>
                <a:sym typeface="Calibri"/>
              </a:rPr>
              <a:t>6F- Provide ongoing PLC on all academic resources use in school, in addition to offering information on PLCs and Endorsements outside the school building. </a:t>
            </a:r>
            <a:endParaRPr lang="en-US" sz="900" b="0" i="0" u="none" strike="noStrike" cap="none" dirty="0">
              <a:solidFill>
                <a:srgbClr val="000000"/>
              </a:solidFill>
              <a:latin typeface="Georgia" panose="02040502050405020303" pitchFamily="18" charset="0"/>
              <a:ea typeface="Calibri"/>
              <a:cs typeface="Calibri"/>
              <a:sym typeface="Calibri"/>
            </a:endParaRPr>
          </a:p>
        </p:txBody>
      </p:sp>
      <p:sp>
        <p:nvSpPr>
          <p:cNvPr id="332" name="Google Shape;332;p11"/>
          <p:cNvSpPr/>
          <p:nvPr/>
        </p:nvSpPr>
        <p:spPr>
          <a:xfrm>
            <a:off x="4255054" y="3888686"/>
            <a:ext cx="4767224" cy="3067365"/>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7A. Monthly calendar of school events. </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7B. Build parent capacity to understand student needs through Virtual Workshops and Parent Meetings </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7C. GO TEAM meetings with community invitations, meeting notices posted on website and school marquee </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7D. Increase parent communication through </a:t>
            </a:r>
            <a:r>
              <a:rPr lang="en-US" sz="1000" b="0" i="0" u="none" strike="noStrike" cap="none" dirty="0" err="1">
                <a:solidFill>
                  <a:srgbClr val="000000"/>
                </a:solidFill>
                <a:latin typeface="Georgia" panose="02040502050405020303" pitchFamily="18" charset="0"/>
                <a:ea typeface="Calibri"/>
                <a:cs typeface="Calibri"/>
                <a:sym typeface="Calibri"/>
              </a:rPr>
              <a:t>RoboCalls</a:t>
            </a:r>
            <a:r>
              <a:rPr lang="en-US" sz="1000" b="0" i="0" u="none" strike="noStrike" cap="none" dirty="0">
                <a:solidFill>
                  <a:srgbClr val="000000"/>
                </a:solidFill>
                <a:latin typeface="Georgia" panose="02040502050405020303" pitchFamily="18" charset="0"/>
                <a:ea typeface="Calibri"/>
                <a:cs typeface="Calibri"/>
                <a:sym typeface="Calibri"/>
              </a:rPr>
              <a:t> and Personable Communication with Phone Calls</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7E.  Open communication between staff and administration including Remind, Email, and Personable Phone Calls </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7F. Website updates of school events </a:t>
            </a:r>
            <a:r>
              <a:rPr lang="en-US" sz="1000" b="0" i="0" u="none" strike="noStrike" cap="none" dirty="0">
                <a:solidFill>
                  <a:srgbClr val="FF0000"/>
                </a:solidFill>
                <a:latin typeface="Georgia" panose="02040502050405020303" pitchFamily="18" charset="0"/>
                <a:ea typeface="Calibri"/>
                <a:cs typeface="Calibri"/>
                <a:sym typeface="Calibri"/>
              </a:rPr>
              <a:t>on multiple social media platforms </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7G. </a:t>
            </a:r>
            <a:r>
              <a:rPr lang="en-US" sz="1000" b="0" i="0" u="none" strike="noStrike" cap="none" dirty="0">
                <a:solidFill>
                  <a:srgbClr val="FF0000"/>
                </a:solidFill>
                <a:latin typeface="Georgia" panose="02040502050405020303" pitchFamily="18" charset="0"/>
                <a:ea typeface="Calibri"/>
                <a:cs typeface="Calibri"/>
                <a:sym typeface="Calibri"/>
              </a:rPr>
              <a:t>Monthly staff celebrations </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8A. WINGS program that focuses on Social and Emotional Learning (SEL)</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8B. SEL –designated days for Second Step (by grade level)</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8C. Implement student attendance initiative (Engagement Specialist)</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8D. Implement positive behavior incentives (</a:t>
            </a:r>
            <a:r>
              <a:rPr lang="en-US" sz="1000" b="0" i="0" u="none" strike="noStrike" cap="none" dirty="0" err="1">
                <a:solidFill>
                  <a:srgbClr val="000000"/>
                </a:solidFill>
                <a:latin typeface="Georgia" panose="02040502050405020303" pitchFamily="18" charset="0"/>
                <a:ea typeface="Calibri"/>
                <a:cs typeface="Calibri"/>
                <a:sym typeface="Calibri"/>
              </a:rPr>
              <a:t>giftcards</a:t>
            </a:r>
            <a:r>
              <a:rPr lang="en-US" sz="1000" b="0" i="0" u="none" strike="noStrike" cap="none" dirty="0">
                <a:solidFill>
                  <a:srgbClr val="000000"/>
                </a:solidFill>
                <a:latin typeface="Georgia" panose="02040502050405020303" pitchFamily="18" charset="0"/>
                <a:ea typeface="Calibri"/>
                <a:cs typeface="Calibri"/>
                <a:sym typeface="Calibri"/>
              </a:rPr>
              <a:t> from local eateries, tangible items to be sent via mail)</a:t>
            </a:r>
          </a:p>
          <a:p>
            <a:pPr marL="0" marR="0" lvl="0" indent="0" algn="l" rtl="0">
              <a:lnSpc>
                <a:spcPct val="100000"/>
              </a:lnSpc>
              <a:spcAft>
                <a:spcPts val="0"/>
              </a:spcAft>
              <a:buClr>
                <a:schemeClr val="dk1"/>
              </a:buClr>
              <a:buSzPts val="1000"/>
              <a:buFont typeface="Arial"/>
              <a:buNone/>
            </a:pPr>
            <a:r>
              <a:rPr lang="en-US" sz="1000" b="0" i="0" u="none" strike="noStrike" cap="none" dirty="0">
                <a:solidFill>
                  <a:srgbClr val="000000"/>
                </a:solidFill>
                <a:latin typeface="Georgia" panose="02040502050405020303" pitchFamily="18" charset="0"/>
                <a:ea typeface="Calibri"/>
                <a:cs typeface="Calibri"/>
                <a:sym typeface="Calibri"/>
              </a:rPr>
              <a:t>8E. Increase effective internal communication (every Staff member has a Zoom account/link, staff members commit to making themselves more accessible to parent, stakeholders, and the school community at large)</a:t>
            </a:r>
          </a:p>
        </p:txBody>
      </p:sp>
      <p:sp>
        <p:nvSpPr>
          <p:cNvPr id="333" name="Google Shape;333;p11"/>
          <p:cNvSpPr txBox="1"/>
          <p:nvPr/>
        </p:nvSpPr>
        <p:spPr>
          <a:xfrm>
            <a:off x="3642629" y="-43268"/>
            <a:ext cx="18378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b="1">
                <a:solidFill>
                  <a:srgbClr val="151515"/>
                </a:solidFill>
                <a:latin typeface="Calibri"/>
                <a:ea typeface="Calibri"/>
                <a:cs typeface="Calibri"/>
                <a:sym typeface="Calibri"/>
              </a:rPr>
              <a:t>Hutchinson Elementary </a:t>
            </a:r>
            <a:endParaRPr sz="200" b="0" i="0" u="none" strike="noStrike" cap="none">
              <a:solidFill>
                <a:srgbClr val="151515"/>
              </a:solidFill>
              <a:latin typeface="Calibri"/>
              <a:ea typeface="Calibri"/>
              <a:cs typeface="Calibri"/>
              <a:sym typeface="Calibri"/>
            </a:endParaRPr>
          </a:p>
        </p:txBody>
      </p:sp>
      <p:sp>
        <p:nvSpPr>
          <p:cNvPr id="334" name="Google Shape;334;p11"/>
          <p:cNvSpPr txBox="1"/>
          <p:nvPr/>
        </p:nvSpPr>
        <p:spPr>
          <a:xfrm>
            <a:off x="-7101" y="605904"/>
            <a:ext cx="1837698"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SMART Goals</a:t>
            </a:r>
            <a:endParaRPr sz="200" b="1" i="1" u="none" strike="noStrike" cap="none">
              <a:solidFill>
                <a:srgbClr val="151515"/>
              </a:solidFill>
              <a:latin typeface="Calibri"/>
              <a:ea typeface="Calibri"/>
              <a:cs typeface="Calibri"/>
              <a:sym typeface="Calibri"/>
            </a:endParaRPr>
          </a:p>
        </p:txBody>
      </p:sp>
      <p:sp>
        <p:nvSpPr>
          <p:cNvPr id="335" name="Google Shape;335;p11"/>
          <p:cNvSpPr txBox="1"/>
          <p:nvPr/>
        </p:nvSpPr>
        <p:spPr>
          <a:xfrm>
            <a:off x="4572000" y="1711443"/>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dirty="0">
                <a:solidFill>
                  <a:srgbClr val="151515"/>
                </a:solidFill>
                <a:latin typeface="Calibri"/>
                <a:ea typeface="Calibri"/>
                <a:cs typeface="Calibri"/>
                <a:sym typeface="Calibri"/>
              </a:rPr>
              <a:t>School Strategies</a:t>
            </a:r>
            <a:endParaRPr sz="200" b="1" i="1" u="none" strike="noStrike" cap="none" dirty="0">
              <a:solidFill>
                <a:srgbClr val="151515"/>
              </a:solidFill>
              <a:latin typeface="Calibri"/>
              <a:ea typeface="Calibri"/>
              <a:cs typeface="Calibri"/>
              <a:sym typeface="Calibri"/>
            </a:endParaRPr>
          </a:p>
        </p:txBody>
      </p:sp>
      <p:sp>
        <p:nvSpPr>
          <p:cNvPr id="336" name="Google Shape;336;p11"/>
          <p:cNvSpPr/>
          <p:nvPr/>
        </p:nvSpPr>
        <p:spPr>
          <a:xfrm>
            <a:off x="684237" y="93035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000" dirty="0">
                <a:latin typeface="Calibri"/>
                <a:ea typeface="Calibri"/>
                <a:cs typeface="Calibri"/>
                <a:sym typeface="Calibri"/>
              </a:rPr>
              <a:t>Increase the percentage of grades 3-5 students scoring proficient or above in reading by 3% from 25.62% to 28.62% in June 2022.</a:t>
            </a:r>
            <a:endParaRPr sz="1000" b="0" i="0" u="none" strike="noStrike" cap="none" dirty="0">
              <a:solidFill>
                <a:srgbClr val="000000"/>
              </a:solidFill>
              <a:latin typeface="Calibri"/>
              <a:ea typeface="Calibri"/>
              <a:cs typeface="Calibri"/>
              <a:sym typeface="Calibri"/>
            </a:endParaRPr>
          </a:p>
        </p:txBody>
      </p:sp>
      <p:sp>
        <p:nvSpPr>
          <p:cNvPr id="337" name="Google Shape;337;p11"/>
          <p:cNvSpPr/>
          <p:nvPr/>
        </p:nvSpPr>
        <p:spPr>
          <a:xfrm>
            <a:off x="3550059" y="93035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SzPts val="1200"/>
            </a:pPr>
            <a:endParaRPr lang="en-US" sz="1000" dirty="0">
              <a:latin typeface="Calibri"/>
              <a:ea typeface="Calibri"/>
              <a:cs typeface="Calibri"/>
              <a:sym typeface="Calibri"/>
            </a:endParaRPr>
          </a:p>
          <a:p>
            <a:pPr algn="ctr">
              <a:buSzPts val="1200"/>
            </a:pPr>
            <a:r>
              <a:rPr lang="en-US" sz="1000" dirty="0">
                <a:latin typeface="Calibri"/>
                <a:ea typeface="Calibri"/>
                <a:cs typeface="Calibri"/>
                <a:sym typeface="Calibri"/>
              </a:rPr>
              <a:t>Increase the percentage of grades 3-5 students scoring proficient or above in math by 3% from 21.67% to 24.67% in June 2022.</a:t>
            </a:r>
            <a:endParaRPr lang="en-US" sz="10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338" name="Google Shape;338;p11"/>
          <p:cNvSpPr/>
          <p:nvPr/>
        </p:nvSpPr>
        <p:spPr>
          <a:xfrm>
            <a:off x="6346107" y="94023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000">
                <a:latin typeface="Calibri"/>
                <a:ea typeface="Calibri"/>
                <a:cs typeface="Calibri"/>
                <a:sym typeface="Calibri"/>
              </a:rPr>
              <a:t>70% of students (from the fall to the spring administration) will respond favorably to the BASC-3 Survey administered by the Spring of 2022.</a:t>
            </a:r>
            <a:endParaRPr sz="1000" b="0" i="0" u="none" strike="noStrike" cap="none">
              <a:solidFill>
                <a:srgbClr val="000000"/>
              </a:solidFill>
              <a:latin typeface="Calibri"/>
              <a:ea typeface="Calibri"/>
              <a:cs typeface="Calibri"/>
              <a:sym typeface="Calibri"/>
            </a:endParaRPr>
          </a:p>
        </p:txBody>
      </p:sp>
      <p:sp>
        <p:nvSpPr>
          <p:cNvPr id="339" name="Google Shape;339;p11"/>
          <p:cNvSpPr txBox="1">
            <a:spLocks noGrp="1"/>
          </p:cNvSpPr>
          <p:nvPr>
            <p:ph type="sldNum" idx="12"/>
          </p:nvPr>
        </p:nvSpPr>
        <p:spPr>
          <a:xfrm>
            <a:off x="7026379" y="6542394"/>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rgbClr val="000000"/>
                </a:solidFill>
                <a:latin typeface="Verdana"/>
                <a:ea typeface="Verdana"/>
                <a:cs typeface="Verdana"/>
                <a:sym typeface="Verdana"/>
              </a:rPr>
              <a:t>9</a:t>
            </a:fld>
            <a:endParaRPr sz="1000" b="0" i="0" u="none" strike="noStrike" cap="none">
              <a:solidFill>
                <a:srgbClr val="000000"/>
              </a:solidFill>
              <a:latin typeface="Verdana"/>
              <a:ea typeface="Verdana"/>
              <a:cs typeface="Verdana"/>
              <a:sym typeface="Verdana"/>
            </a:endParaRPr>
          </a:p>
        </p:txBody>
      </p:sp>
      <p:sp>
        <p:nvSpPr>
          <p:cNvPr id="341" name="Google Shape;341;p11"/>
          <p:cNvSpPr txBox="1"/>
          <p:nvPr/>
        </p:nvSpPr>
        <p:spPr>
          <a:xfrm>
            <a:off x="2002923" y="1808080"/>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Strategic Priorities</a:t>
            </a:r>
            <a:endParaRPr sz="200" b="1" i="1" u="none" strike="noStrike" cap="none">
              <a:solidFill>
                <a:srgbClr val="151515"/>
              </a:solidFill>
              <a:latin typeface="Calibri"/>
              <a:ea typeface="Calibri"/>
              <a:cs typeface="Calibri"/>
              <a:sym typeface="Calibri"/>
            </a:endParaRPr>
          </a:p>
        </p:txBody>
      </p:sp>
      <p:sp>
        <p:nvSpPr>
          <p:cNvPr id="344" name="Google Shape;344;p11"/>
          <p:cNvSpPr/>
          <p:nvPr/>
        </p:nvSpPr>
        <p:spPr>
          <a:xfrm>
            <a:off x="1967022" y="4728543"/>
            <a:ext cx="2418900" cy="553957"/>
          </a:xfrm>
          <a:prstGeom prst="rect">
            <a:avLst/>
          </a:prstGeom>
          <a:noFill/>
          <a:ln>
            <a:noFill/>
          </a:ln>
        </p:spPr>
        <p:txBody>
          <a:bodyPr spcFirstLastPara="1" wrap="square" lIns="91425" tIns="45700" rIns="91425" bIns="45700" anchor="t" anchorCtr="0">
            <a:spAutoFit/>
          </a:bodyPr>
          <a:lstStyle/>
          <a:p>
            <a:pPr marL="228600" marR="0" lvl="0" indent="-165100" algn="l" rtl="0">
              <a:lnSpc>
                <a:spcPct val="100000"/>
              </a:lnSpc>
              <a:spcBef>
                <a:spcPts val="600"/>
              </a:spcBef>
              <a:spcAft>
                <a:spcPts val="0"/>
              </a:spcAft>
              <a:buClr>
                <a:srgbClr val="000000"/>
              </a:buClr>
              <a:buSzPts val="1000"/>
              <a:buFont typeface="Calibri"/>
              <a:buNone/>
            </a:pPr>
            <a:endParaRPr sz="1000" b="1" i="0" u="none" strike="noStrike" cap="none" dirty="0">
              <a:solidFill>
                <a:srgbClr val="000000"/>
              </a:solidFill>
              <a:latin typeface="Calibri"/>
              <a:ea typeface="Calibri"/>
              <a:cs typeface="Calibri"/>
              <a:sym typeface="Calibri"/>
            </a:endParaRPr>
          </a:p>
          <a:p>
            <a:pPr marL="228600" marR="0" lvl="0" indent="-165100" algn="l" rtl="0">
              <a:lnSpc>
                <a:spcPct val="100000"/>
              </a:lnSpc>
              <a:spcBef>
                <a:spcPts val="600"/>
              </a:spcBef>
              <a:spcAft>
                <a:spcPts val="0"/>
              </a:spcAft>
              <a:buClr>
                <a:srgbClr val="000000"/>
              </a:buClr>
              <a:buSzPts val="1000"/>
              <a:buFont typeface="Calibri"/>
              <a:buNone/>
            </a:pPr>
            <a:endParaRPr sz="1000" b="0" i="0" u="none" strike="noStrike" cap="none" dirty="0">
              <a:solidFill>
                <a:srgbClr val="000000"/>
              </a:solidFill>
              <a:latin typeface="Calibri"/>
              <a:ea typeface="Calibri"/>
              <a:cs typeface="Calibri"/>
              <a:sym typeface="Calibri"/>
            </a:endParaRPr>
          </a:p>
        </p:txBody>
      </p:sp>
      <p:sp>
        <p:nvSpPr>
          <p:cNvPr id="345" name="Google Shape;345;p11"/>
          <p:cNvSpPr txBox="1"/>
          <p:nvPr/>
        </p:nvSpPr>
        <p:spPr>
          <a:xfrm>
            <a:off x="0" y="14025"/>
            <a:ext cx="40626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100" b="1" i="1" u="none" strike="noStrike" cap="none">
                <a:solidFill>
                  <a:srgbClr val="151515"/>
                </a:solidFill>
                <a:latin typeface="Calibri"/>
                <a:ea typeface="Calibri"/>
                <a:cs typeface="Calibri"/>
                <a:sym typeface="Calibri"/>
              </a:rPr>
              <a:t>Mission-</a:t>
            </a:r>
            <a:r>
              <a:rPr lang="en-US" sz="1000">
                <a:latin typeface="Calibri"/>
                <a:ea typeface="Calibri"/>
                <a:cs typeface="Calibri"/>
                <a:sym typeface="Calibri"/>
              </a:rPr>
              <a:t>The mission of Hutchinson ES is to implement an equitable, safe, structured, standard-based learning environment to maximize student achievement producing global citizens, and positive members of society.</a:t>
            </a: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1200" b="1" i="1">
              <a:solidFill>
                <a:srgbClr val="151515"/>
              </a:solidFill>
              <a:latin typeface="Calibri"/>
              <a:ea typeface="Calibri"/>
              <a:cs typeface="Calibri"/>
              <a:sym typeface="Calibri"/>
            </a:endParaRPr>
          </a:p>
        </p:txBody>
      </p:sp>
      <p:sp>
        <p:nvSpPr>
          <p:cNvPr id="346" name="Google Shape;346;p11"/>
          <p:cNvSpPr txBox="1"/>
          <p:nvPr/>
        </p:nvSpPr>
        <p:spPr>
          <a:xfrm>
            <a:off x="5370079" y="-43268"/>
            <a:ext cx="3713700" cy="108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Vision</a:t>
            </a:r>
            <a:r>
              <a:rPr lang="en-US" sz="1100">
                <a:latin typeface="Calibri"/>
                <a:ea typeface="Calibri"/>
                <a:cs typeface="Calibri"/>
                <a:sym typeface="Calibri"/>
              </a:rPr>
              <a:t> Hutchinson Elementary School’s vision is to develop 21st century college and career ready global learners by Providing Exposure &amp; Increasing Possibilities Through STEM</a:t>
            </a:r>
            <a:endParaRPr sz="1100">
              <a:latin typeface="Calibri"/>
              <a:ea typeface="Calibri"/>
              <a:cs typeface="Calibri"/>
              <a:sym typeface="Calibri"/>
            </a:endParaRPr>
          </a:p>
          <a:p>
            <a:pPr marL="0" lvl="0" indent="0" algn="ctr" rtl="0">
              <a:lnSpc>
                <a:spcPct val="115000"/>
              </a:lnSpc>
              <a:spcBef>
                <a:spcPts val="0"/>
              </a:spcBef>
              <a:spcAft>
                <a:spcPts val="0"/>
              </a:spcAft>
              <a:buNone/>
            </a:pPr>
            <a:r>
              <a:rPr lang="en-US" sz="1100">
                <a:latin typeface="Calibri"/>
                <a:ea typeface="Calibri"/>
                <a:cs typeface="Calibri"/>
                <a:sym typeface="Calibri"/>
              </a:rPr>
              <a:t> and through the Georgia Standards of Excellence.</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1200" b="1" i="1">
              <a:solidFill>
                <a:srgbClr val="151515"/>
              </a:solidFill>
              <a:latin typeface="Calibri"/>
              <a:ea typeface="Calibri"/>
              <a:cs typeface="Calibri"/>
              <a:sym typeface="Calibri"/>
            </a:endParaRPr>
          </a:p>
        </p:txBody>
      </p:sp>
      <p:sp>
        <p:nvSpPr>
          <p:cNvPr id="349" name="Google Shape;349;p11"/>
          <p:cNvSpPr/>
          <p:nvPr/>
        </p:nvSpPr>
        <p:spPr>
          <a:xfrm>
            <a:off x="94757" y="2253728"/>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Equipping &amp; Empowering Leaders &amp; Staff</a:t>
            </a:r>
            <a:endParaRPr sz="1200" b="1" i="0" u="none" strike="noStrike" cap="none" dirty="0">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dirty="0">
                <a:solidFill>
                  <a:schemeClr val="lt1"/>
                </a:solidFill>
                <a:latin typeface="Calibri"/>
                <a:ea typeface="Calibri"/>
                <a:cs typeface="Calibri"/>
                <a:sym typeface="Calibri"/>
              </a:rPr>
              <a:t>Strategic Staff Support</a:t>
            </a:r>
            <a:endParaRPr sz="900" b="0" i="0" u="none" strike="noStrike" cap="none" dirty="0">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dirty="0">
                <a:solidFill>
                  <a:schemeClr val="lt1"/>
                </a:solidFill>
                <a:latin typeface="Calibri"/>
                <a:ea typeface="Calibri"/>
                <a:cs typeface="Calibri"/>
                <a:sym typeface="Calibri"/>
              </a:rPr>
              <a:t>Equitable Resource Allocation</a:t>
            </a:r>
            <a:endParaRPr sz="900" b="0" i="0" u="none" strike="noStrike" cap="none" dirty="0">
              <a:solidFill>
                <a:schemeClr val="lt1"/>
              </a:solidFill>
              <a:latin typeface="Calibri"/>
              <a:ea typeface="Calibri"/>
              <a:cs typeface="Calibri"/>
              <a:sym typeface="Calibri"/>
            </a:endParaRPr>
          </a:p>
        </p:txBody>
      </p:sp>
      <p:sp>
        <p:nvSpPr>
          <p:cNvPr id="350" name="Google Shape;350;p11"/>
          <p:cNvSpPr/>
          <p:nvPr/>
        </p:nvSpPr>
        <p:spPr>
          <a:xfrm>
            <a:off x="35036" y="3955635"/>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Creating a System of School Support</a:t>
            </a:r>
            <a:endParaRPr sz="1200" b="1" i="0" u="none" strike="noStrike" cap="none" dirty="0">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Collective Action, Engagement &amp; Empowerment</a:t>
            </a:r>
            <a:endParaRPr sz="900" b="0" i="0" u="none" strike="noStrike" cap="none" dirty="0">
              <a:solidFill>
                <a:schemeClr val="lt1"/>
              </a:solidFill>
              <a:latin typeface="Calibri"/>
              <a:ea typeface="Calibri"/>
              <a:cs typeface="Calibri"/>
              <a:sym typeface="Calibri"/>
            </a:endParaRPr>
          </a:p>
        </p:txBody>
      </p:sp>
      <p:sp>
        <p:nvSpPr>
          <p:cNvPr id="351" name="Google Shape;351;p11"/>
          <p:cNvSpPr/>
          <p:nvPr/>
        </p:nvSpPr>
        <p:spPr>
          <a:xfrm>
            <a:off x="1890813" y="4574654"/>
            <a:ext cx="2418900" cy="70784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000"/>
            </a:pPr>
            <a:r>
              <a:rPr lang="en-US" sz="1000" b="1" i="0" u="none" strike="noStrike" cap="none" dirty="0">
                <a:solidFill>
                  <a:srgbClr val="000000"/>
                </a:solidFill>
                <a:latin typeface="Calibri"/>
                <a:ea typeface="Calibri"/>
                <a:cs typeface="Calibri"/>
                <a:sym typeface="Calibri"/>
              </a:rPr>
              <a:t> </a:t>
            </a:r>
            <a:endParaRPr sz="1000" b="1" i="0" u="none" strike="noStrike" cap="none" dirty="0">
              <a:solidFill>
                <a:srgbClr val="000000"/>
              </a:solidFill>
              <a:latin typeface="Calibri"/>
              <a:ea typeface="Calibri"/>
              <a:cs typeface="Calibri"/>
              <a:sym typeface="Calibri"/>
            </a:endParaRPr>
          </a:p>
          <a:p>
            <a:pPr marL="228600" marR="0" lvl="0" indent="-165100" algn="l" rtl="0">
              <a:lnSpc>
                <a:spcPct val="100000"/>
              </a:lnSpc>
              <a:spcBef>
                <a:spcPts val="600"/>
              </a:spcBef>
              <a:spcAft>
                <a:spcPts val="0"/>
              </a:spcAft>
              <a:buClr>
                <a:srgbClr val="000000"/>
              </a:buClr>
              <a:buSzPts val="1000"/>
              <a:buFont typeface="Calibri"/>
              <a:buNone/>
            </a:pPr>
            <a:endParaRPr sz="1000" b="1" i="0" u="none" strike="noStrike" cap="none" dirty="0">
              <a:solidFill>
                <a:srgbClr val="000000"/>
              </a:solidFill>
              <a:latin typeface="Calibri"/>
              <a:ea typeface="Calibri"/>
              <a:cs typeface="Calibri"/>
              <a:sym typeface="Calibri"/>
            </a:endParaRPr>
          </a:p>
          <a:p>
            <a:pPr marL="228600" marR="0" lvl="0" indent="-165100" algn="l" rtl="0">
              <a:lnSpc>
                <a:spcPct val="100000"/>
              </a:lnSpc>
              <a:spcBef>
                <a:spcPts val="600"/>
              </a:spcBef>
              <a:spcAft>
                <a:spcPts val="0"/>
              </a:spcAft>
              <a:buClr>
                <a:srgbClr val="000000"/>
              </a:buClr>
              <a:buSzPts val="1000"/>
              <a:buFont typeface="Calibri"/>
              <a:buNone/>
            </a:pPr>
            <a:endParaRPr sz="1000" b="0" i="0" u="none" strike="noStrike" cap="none" dirty="0">
              <a:solidFill>
                <a:srgbClr val="000000"/>
              </a:solidFill>
              <a:latin typeface="Calibri"/>
              <a:ea typeface="Calibri"/>
              <a:cs typeface="Calibri"/>
              <a:sym typeface="Calibri"/>
            </a:endParaRPr>
          </a:p>
        </p:txBody>
      </p:sp>
      <p:sp>
        <p:nvSpPr>
          <p:cNvPr id="352" name="Google Shape;352;p11"/>
          <p:cNvSpPr/>
          <p:nvPr/>
        </p:nvSpPr>
        <p:spPr>
          <a:xfrm>
            <a:off x="1967022" y="2312179"/>
            <a:ext cx="2418900" cy="1369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endParaRPr dirty="0"/>
          </a:p>
          <a:p>
            <a:pPr marL="0" marR="0" lvl="0" indent="0" algn="l" rtl="0">
              <a:lnSpc>
                <a:spcPct val="100000"/>
              </a:lnSpc>
              <a:spcBef>
                <a:spcPts val="600"/>
              </a:spcBef>
              <a:spcAft>
                <a:spcPts val="0"/>
              </a:spcAft>
              <a:buNone/>
            </a:pPr>
            <a:endParaRPr dirty="0"/>
          </a:p>
          <a:p>
            <a:pPr marL="0" marR="0" lvl="0" indent="0" algn="l" rtl="0">
              <a:lnSpc>
                <a:spcPct val="100000"/>
              </a:lnSpc>
              <a:spcBef>
                <a:spcPts val="600"/>
              </a:spcBef>
              <a:spcAft>
                <a:spcPts val="0"/>
              </a:spcAft>
              <a:buNone/>
            </a:pPr>
            <a:r>
              <a:rPr lang="en-US" sz="1000" b="1" i="0" u="none" strike="noStrike" cap="none" dirty="0">
                <a:solidFill>
                  <a:srgbClr val="000000"/>
                </a:solidFill>
                <a:latin typeface="Calibri"/>
                <a:ea typeface="Calibri"/>
                <a:cs typeface="Calibri"/>
                <a:sym typeface="Calibri"/>
              </a:rPr>
              <a:t> </a:t>
            </a: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29" name="TextBox 28">
            <a:extLst>
              <a:ext uri="{FF2B5EF4-FFF2-40B4-BE49-F238E27FC236}">
                <a16:creationId xmlns:a16="http://schemas.microsoft.com/office/drawing/2014/main" id="{B669154C-293A-4ADD-B857-4F4148D05D27}"/>
              </a:ext>
            </a:extLst>
          </p:cNvPr>
          <p:cNvSpPr txBox="1"/>
          <p:nvPr/>
        </p:nvSpPr>
        <p:spPr>
          <a:xfrm>
            <a:off x="1985000" y="2259902"/>
            <a:ext cx="2418901" cy="675378"/>
          </a:xfrm>
          <a:prstGeom prst="rect">
            <a:avLst/>
          </a:prstGeom>
          <a:noFill/>
        </p:spPr>
        <p:txBody>
          <a:bodyPr wrap="square">
            <a:spAutoFit/>
          </a:bodyPr>
          <a:lstStyle/>
          <a:p>
            <a:pPr marL="0" marR="0">
              <a:lnSpc>
                <a:spcPct val="107000"/>
              </a:lnSpc>
              <a:spcBef>
                <a:spcPts val="0"/>
              </a:spcBef>
              <a:spcAft>
                <a:spcPts val="0"/>
              </a:spcAft>
            </a:pPr>
            <a:r>
              <a:rPr lang="en-US" sz="1200" dirty="0">
                <a:effectLst/>
                <a:latin typeface="Georgia" panose="02040502050405020303" pitchFamily="18" charset="0"/>
                <a:ea typeface="Calibri" panose="020F0502020204030204" pitchFamily="34" charset="0"/>
                <a:cs typeface="Times New Roman" panose="02020603050405020304" pitchFamily="18" charset="0"/>
              </a:rPr>
              <a:t>6. Build teacher capacity in core content areas, particularly Math and ELA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FD3EF8BC-B2E6-4FA4-83AA-02109B4800EC}"/>
              </a:ext>
            </a:extLst>
          </p:cNvPr>
          <p:cNvSpPr txBox="1"/>
          <p:nvPr/>
        </p:nvSpPr>
        <p:spPr>
          <a:xfrm>
            <a:off x="1967022" y="3897546"/>
            <a:ext cx="2519033" cy="830997"/>
          </a:xfrm>
          <a:prstGeom prst="rect">
            <a:avLst/>
          </a:prstGeom>
          <a:noFill/>
        </p:spPr>
        <p:txBody>
          <a:bodyPr wrap="square">
            <a:spAutoFit/>
          </a:bodyPr>
          <a:lstStyle/>
          <a:p>
            <a:r>
              <a:rPr lang="en-US" sz="1200" dirty="0">
                <a:latin typeface="Georgia" panose="02040502050405020303" pitchFamily="18" charset="0"/>
              </a:rPr>
              <a:t>7. Inform and engage the school community</a:t>
            </a:r>
          </a:p>
          <a:p>
            <a:r>
              <a:rPr lang="en-US" sz="1200" dirty="0">
                <a:latin typeface="Georgia" panose="02040502050405020303" pitchFamily="18" charset="0"/>
              </a:rPr>
              <a:t>8. Develop a positive school culture</a:t>
            </a:r>
          </a:p>
        </p:txBody>
      </p:sp>
    </p:spTree>
    <p:extLst>
      <p:ext uri="{BB962C8B-B14F-4D97-AF65-F5344CB8AC3E}">
        <p14:creationId xmlns:p14="http://schemas.microsoft.com/office/powerpoint/2010/main" val="55301504"/>
      </p:ext>
    </p:extLst>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E91ED34C9BB54C8387B03882394943" ma:contentTypeVersion="0" ma:contentTypeDescription="Create a new document." ma:contentTypeScope="" ma:versionID="ed949a52a560a300b41e4c88e88d8cff">
  <xsd:schema xmlns:xsd="http://www.w3.org/2001/XMLSchema" xmlns:xs="http://www.w3.org/2001/XMLSchema" xmlns:p="http://schemas.microsoft.com/office/2006/metadata/properties" targetNamespace="http://schemas.microsoft.com/office/2006/metadata/properties" ma:root="true" ma:fieldsID="4309a8eb906865f3f6440d734cd30e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2FD4D-9550-4FCC-8727-20602E7712A7}">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7C64FD-1091-4D09-92C9-53B5A7F598E3}">
  <ds:schemaRefs>
    <ds:schemaRef ds:uri="http://schemas.microsoft.com/sharepoint/v3/contenttype/forms"/>
  </ds:schemaRefs>
</ds:datastoreItem>
</file>

<file path=customXml/itemProps3.xml><?xml version="1.0" encoding="utf-8"?>
<ds:datastoreItem xmlns:ds="http://schemas.openxmlformats.org/officeDocument/2006/customXml" ds:itemID="{C9AA363E-7FB0-4720-B0CE-AAD59CF20B6A}">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571</TotalTime>
  <Words>2884</Words>
  <Application>Microsoft Office PowerPoint</Application>
  <PresentationFormat>On-screen Show (4:3)</PresentationFormat>
  <Paragraphs>316</Paragraphs>
  <Slides>10</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Verdana</vt:lpstr>
      <vt:lpstr>Helvetica Neue</vt:lpstr>
      <vt:lpstr>docs-Calibri</vt:lpstr>
      <vt:lpstr>Century</vt:lpstr>
      <vt:lpstr>Georgia</vt:lpstr>
      <vt:lpstr>Dotum</vt:lpstr>
      <vt:lpstr>Calibri</vt:lpstr>
      <vt:lpstr>Arial</vt:lpstr>
      <vt:lpstr>3_Office Theme</vt:lpstr>
      <vt:lpstr>1_Office Theme</vt:lpstr>
      <vt:lpstr>Hutchinson  Elementary School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Oliver, Krystil</cp:lastModifiedBy>
  <cp:revision>8</cp:revision>
  <cp:lastPrinted>2022-01-19T17:28:26Z</cp:lastPrinted>
  <dcterms:created xsi:type="dcterms:W3CDTF">2016-01-13T17:16:24Z</dcterms:created>
  <dcterms:modified xsi:type="dcterms:W3CDTF">2022-01-24T20:27:44Z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0x01010015E91ED34C9BB54C8387B03882394943</vt:lpwstr>
  </property>
</Properties>
</file>